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3" r:id="rId25"/>
    <p:sldId id="281"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 id="308"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38" r:id="rId72"/>
    <p:sldId id="331" r:id="rId73"/>
    <p:sldId id="335" r:id="rId74"/>
    <p:sldId id="334" r:id="rId75"/>
    <p:sldId id="332" r:id="rId76"/>
    <p:sldId id="337" r:id="rId77"/>
    <p:sldId id="336" r:id="rId78"/>
    <p:sldId id="333" r:id="rId79"/>
    <p:sldId id="329" r:id="rId80"/>
    <p:sldId id="330"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2231" autoAdjust="0"/>
  </p:normalViewPr>
  <p:slideViewPr>
    <p:cSldViewPr snapToGrid="0" snapToObjects="1">
      <p:cViewPr varScale="1">
        <p:scale>
          <a:sx n="83" d="100"/>
          <a:sy n="83" d="100"/>
        </p:scale>
        <p:origin x="1206" y="90"/>
      </p:cViewPr>
      <p:guideLst>
        <p:guide orient="horz" pos="2160"/>
        <p:guide pos="2880"/>
      </p:guideLst>
    </p:cSldViewPr>
  </p:slideViewPr>
  <p:outlineViewPr>
    <p:cViewPr>
      <p:scale>
        <a:sx n="33" d="100"/>
        <a:sy n="33" d="100"/>
      </p:scale>
      <p:origin x="144" y="5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53C844-E739-294B-8069-925EA9E22870}" type="datetimeFigureOut">
              <a:rPr lang="en-US" smtClean="0"/>
              <a:t>1/15/2019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59FC3-C310-D141-80E5-6967192344FC}" type="slidenum">
              <a:rPr lang="en-US" smtClean="0"/>
              <a:t>‹#›</a:t>
            </a:fld>
            <a:endParaRPr lang="en-US"/>
          </a:p>
        </p:txBody>
      </p:sp>
    </p:spTree>
    <p:extLst>
      <p:ext uri="{BB962C8B-B14F-4D97-AF65-F5344CB8AC3E}">
        <p14:creationId xmlns:p14="http://schemas.microsoft.com/office/powerpoint/2010/main" val="10517400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Periodic_func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en.wikipedia.org/wiki/Complex_exponential" TargetMode="External"/><Relationship Id="rId4" Type="http://schemas.openxmlformats.org/officeDocument/2006/relationships/hyperlink" Target="http://en.wikipedia.org/wiki/Sine_wav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More formally, it decomposes any </a:t>
            </a:r>
            <a:r>
              <a:rPr lang="en-US" sz="1800" dirty="0">
                <a:hlinkClick r:id="rId3" tooltip="Periodic function"/>
              </a:rPr>
              <a:t>periodic function</a:t>
            </a:r>
            <a:r>
              <a:rPr lang="en-US" sz="1800" dirty="0"/>
              <a:t> or periodic signal into the sum of a (possibly infinite) set of simple oscillating functions, namely </a:t>
            </a:r>
            <a:r>
              <a:rPr lang="en-US" sz="1800" dirty="0">
                <a:hlinkClick r:id="rId4" tooltip="Sine wave"/>
              </a:rPr>
              <a:t>sines and cosines</a:t>
            </a:r>
            <a:r>
              <a:rPr lang="en-US" sz="1800" dirty="0"/>
              <a:t> (or, equivalently, </a:t>
            </a:r>
            <a:r>
              <a:rPr lang="en-US" sz="1800" dirty="0">
                <a:hlinkClick r:id="rId5" tooltip="Complex exponential"/>
              </a:rPr>
              <a:t>complex exponentials</a:t>
            </a:r>
            <a:r>
              <a:rPr lang="en-US" sz="1800" dirty="0"/>
              <a:t>). </a:t>
            </a:r>
          </a:p>
        </p:txBody>
      </p:sp>
      <p:sp>
        <p:nvSpPr>
          <p:cNvPr id="4" name="Slide Number Placeholder 3"/>
          <p:cNvSpPr>
            <a:spLocks noGrp="1"/>
          </p:cNvSpPr>
          <p:nvPr>
            <p:ph type="sldNum" sz="quarter" idx="10"/>
          </p:nvPr>
        </p:nvSpPr>
        <p:spPr/>
        <p:txBody>
          <a:bodyPr/>
          <a:lstStyle/>
          <a:p>
            <a:fld id="{D5259FC3-C310-D141-80E5-6967192344FC}" type="slidenum">
              <a:rPr lang="en-US" smtClean="0"/>
              <a:t>6</a:t>
            </a:fld>
            <a:endParaRPr lang="en-US"/>
          </a:p>
        </p:txBody>
      </p:sp>
    </p:spTree>
    <p:extLst>
      <p:ext uri="{BB962C8B-B14F-4D97-AF65-F5344CB8AC3E}">
        <p14:creationId xmlns:p14="http://schemas.microsoft.com/office/powerpoint/2010/main" val="230107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49</a:t>
            </a:fld>
            <a:endParaRPr lang="en-US"/>
          </a:p>
        </p:txBody>
      </p:sp>
    </p:spTree>
    <p:extLst>
      <p:ext uri="{BB962C8B-B14F-4D97-AF65-F5344CB8AC3E}">
        <p14:creationId xmlns:p14="http://schemas.microsoft.com/office/powerpoint/2010/main" val="340401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50</a:t>
            </a:fld>
            <a:endParaRPr lang="en-US"/>
          </a:p>
        </p:txBody>
      </p:sp>
    </p:spTree>
    <p:extLst>
      <p:ext uri="{BB962C8B-B14F-4D97-AF65-F5344CB8AC3E}">
        <p14:creationId xmlns:p14="http://schemas.microsoft.com/office/powerpoint/2010/main" val="340401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a:t>
            </a:r>
            <a:r>
              <a:rPr lang="en-US" baseline="0" dirty="0"/>
              <a:t> typically over 95%</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9</a:t>
            </a:fld>
            <a:endParaRPr lang="en-US"/>
          </a:p>
        </p:txBody>
      </p:sp>
    </p:spTree>
    <p:extLst>
      <p:ext uri="{BB962C8B-B14F-4D97-AF65-F5344CB8AC3E}">
        <p14:creationId xmlns:p14="http://schemas.microsoft.com/office/powerpoint/2010/main" val="219481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22</a:t>
            </a:fld>
            <a:endParaRPr lang="en-US"/>
          </a:p>
        </p:txBody>
      </p:sp>
    </p:spTree>
    <p:extLst>
      <p:ext uri="{BB962C8B-B14F-4D97-AF65-F5344CB8AC3E}">
        <p14:creationId xmlns:p14="http://schemas.microsoft.com/office/powerpoint/2010/main" val="378244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Mutual funds state </a:t>
            </a:r>
            <a:r>
              <a:rPr lang="en-US" sz="1200" b="0" i="0" u="none" strike="noStrike" kern="1200" baseline="0" dirty="0" err="1">
                <a:solidFill>
                  <a:schemeClr val="tx1"/>
                </a:solidFill>
                <a:latin typeface="+mn-lt"/>
                <a:ea typeface="+mn-ea"/>
                <a:cs typeface="+mn-cs"/>
              </a:rPr>
              <a:t>specic</a:t>
            </a:r>
            <a:r>
              <a:rPr lang="en-US" sz="1200" b="0" i="0" u="none" strike="noStrike" kern="1200" baseline="0" dirty="0">
                <a:solidFill>
                  <a:schemeClr val="tx1"/>
                </a:solidFill>
                <a:latin typeface="+mn-lt"/>
                <a:ea typeface="+mn-ea"/>
                <a:cs typeface="+mn-cs"/>
              </a:rPr>
              <a:t> investment objectives in their prospectus. The main type or objectives are growth, balanced income, and industry </a:t>
            </a:r>
            <a:r>
              <a:rPr lang="en-US" sz="1200" b="0" i="0" u="none" strike="noStrike" kern="1200" baseline="0" dirty="0" err="1">
                <a:solidFill>
                  <a:schemeClr val="tx1"/>
                </a:solidFill>
                <a:latin typeface="+mn-lt"/>
                <a:ea typeface="+mn-ea"/>
                <a:cs typeface="+mn-cs"/>
              </a:rPr>
              <a:t>specic</a:t>
            </a:r>
            <a:r>
              <a:rPr lang="en-US" sz="1200" b="0" i="0" u="none" strike="noStrike" kern="1200" baseline="0" dirty="0">
                <a:solidFill>
                  <a:schemeClr val="tx1"/>
                </a:solidFill>
                <a:latin typeface="+mn-lt"/>
                <a:ea typeface="+mn-ea"/>
                <a:cs typeface="+mn-cs"/>
              </a:rPr>
              <a:t> funds.</a:t>
            </a:r>
          </a:p>
          <a:p>
            <a:r>
              <a:rPr lang="en-US" sz="1200" b="0" i="0" u="none" strike="noStrike" kern="1200" baseline="0" dirty="0">
                <a:solidFill>
                  <a:schemeClr val="tx1"/>
                </a:solidFill>
                <a:latin typeface="+mn-lt"/>
                <a:ea typeface="+mn-ea"/>
                <a:cs typeface="+mn-cs"/>
              </a:rPr>
              <a:t>Growth funds possess </a:t>
            </a:r>
            <a:r>
              <a:rPr lang="en-US" sz="1200" b="0" i="0" u="none" strike="noStrike" kern="1200" baseline="0" dirty="0" err="1">
                <a:solidFill>
                  <a:schemeClr val="tx1"/>
                </a:solidFill>
                <a:latin typeface="+mn-lt"/>
                <a:ea typeface="+mn-ea"/>
                <a:cs typeface="+mn-cs"/>
              </a:rPr>
              <a:t>diversied</a:t>
            </a:r>
            <a:r>
              <a:rPr lang="en-US" sz="1200" b="0" i="0" u="none" strike="noStrike" kern="1200" baseline="0" dirty="0">
                <a:solidFill>
                  <a:schemeClr val="tx1"/>
                </a:solidFill>
                <a:latin typeface="+mn-lt"/>
                <a:ea typeface="+mn-ea"/>
                <a:cs typeface="+mn-cs"/>
              </a:rPr>
              <a:t> portfolios of common stocks in the hope a portfolio of stocks, and bonds.</a:t>
            </a:r>
          </a:p>
          <a:p>
            <a:r>
              <a:rPr lang="en-US" sz="1200" b="0" i="0" u="none" strike="noStrike" kern="1200" baseline="0" dirty="0">
                <a:solidFill>
                  <a:schemeClr val="tx1"/>
                </a:solidFill>
                <a:latin typeface="+mn-lt"/>
                <a:ea typeface="+mn-ea"/>
                <a:cs typeface="+mn-cs"/>
              </a:rPr>
              <a:t>Income funds concentrate heavily on high interest and high dividend yielding securities.</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29</a:t>
            </a:fld>
            <a:endParaRPr lang="en-US"/>
          </a:p>
        </p:txBody>
      </p:sp>
    </p:spTree>
    <p:extLst>
      <p:ext uri="{BB962C8B-B14F-4D97-AF65-F5344CB8AC3E}">
        <p14:creationId xmlns:p14="http://schemas.microsoft.com/office/powerpoint/2010/main" val="58621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Averaging this update over all possible choices of the training examples would restore the batch gradient descent algorithm.</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39</a:t>
            </a:fld>
            <a:endParaRPr lang="en-US"/>
          </a:p>
        </p:txBody>
      </p:sp>
    </p:spTree>
    <p:extLst>
      <p:ext uri="{BB962C8B-B14F-4D97-AF65-F5344CB8AC3E}">
        <p14:creationId xmlns:p14="http://schemas.microsoft.com/office/powerpoint/2010/main" val="405875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Averaging this update over all possible choices of the training examples </a:t>
            </a:r>
            <a:r>
              <a:rPr lang="en-US" sz="1200" b="0" i="0" u="none" strike="noStrike" kern="1200" baseline="0">
                <a:solidFill>
                  <a:schemeClr val="tx1"/>
                </a:solidFill>
                <a:latin typeface="+mn-lt"/>
                <a:ea typeface="+mn-ea"/>
                <a:cs typeface="+mn-cs"/>
              </a:rPr>
              <a:t>would restore the </a:t>
            </a:r>
            <a:r>
              <a:rPr lang="en-US" sz="1200" b="0" i="0" u="none" strike="noStrike" kern="1200" baseline="0" dirty="0">
                <a:solidFill>
                  <a:schemeClr val="tx1"/>
                </a:solidFill>
                <a:latin typeface="+mn-lt"/>
                <a:ea typeface="+mn-ea"/>
                <a:cs typeface="+mn-cs"/>
              </a:rPr>
              <a:t>batch gradient descent algorithm.</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40</a:t>
            </a:fld>
            <a:endParaRPr lang="en-US"/>
          </a:p>
        </p:txBody>
      </p:sp>
    </p:spTree>
    <p:extLst>
      <p:ext uri="{BB962C8B-B14F-4D97-AF65-F5344CB8AC3E}">
        <p14:creationId xmlns:p14="http://schemas.microsoft.com/office/powerpoint/2010/main" val="405875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Averaging this update over all possible choices of the training examples </a:t>
            </a:r>
            <a:r>
              <a:rPr lang="en-US" sz="1200" b="0" i="0" u="none" strike="noStrike" kern="1200" baseline="0">
                <a:solidFill>
                  <a:schemeClr val="tx1"/>
                </a:solidFill>
                <a:latin typeface="+mn-lt"/>
                <a:ea typeface="+mn-ea"/>
                <a:cs typeface="+mn-cs"/>
              </a:rPr>
              <a:t>would restore the </a:t>
            </a:r>
            <a:r>
              <a:rPr lang="en-US" sz="1200" b="0" i="0" u="none" strike="noStrike" kern="1200" baseline="0" dirty="0">
                <a:solidFill>
                  <a:schemeClr val="tx1"/>
                </a:solidFill>
                <a:latin typeface="+mn-lt"/>
                <a:ea typeface="+mn-ea"/>
                <a:cs typeface="+mn-cs"/>
              </a:rPr>
              <a:t>batch gradient descent algorithm.</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41</a:t>
            </a:fld>
            <a:endParaRPr lang="en-US"/>
          </a:p>
        </p:txBody>
      </p:sp>
    </p:spTree>
    <p:extLst>
      <p:ext uri="{BB962C8B-B14F-4D97-AF65-F5344CB8AC3E}">
        <p14:creationId xmlns:p14="http://schemas.microsoft.com/office/powerpoint/2010/main" val="4058755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Averaging this update over all possible choices of the training examples </a:t>
            </a:r>
            <a:r>
              <a:rPr lang="en-US" sz="1200" b="0" i="0" u="none" strike="noStrike" kern="1200" baseline="0">
                <a:solidFill>
                  <a:schemeClr val="tx1"/>
                </a:solidFill>
                <a:latin typeface="+mn-lt"/>
                <a:ea typeface="+mn-ea"/>
                <a:cs typeface="+mn-cs"/>
              </a:rPr>
              <a:t>would restore the </a:t>
            </a:r>
            <a:r>
              <a:rPr lang="en-US" sz="1200" b="0" i="0" u="none" strike="noStrike" kern="1200" baseline="0" dirty="0">
                <a:solidFill>
                  <a:schemeClr val="tx1"/>
                </a:solidFill>
                <a:latin typeface="+mn-lt"/>
                <a:ea typeface="+mn-ea"/>
                <a:cs typeface="+mn-cs"/>
              </a:rPr>
              <a:t>batch gradient descent algorithm.</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42</a:t>
            </a:fld>
            <a:endParaRPr lang="en-US"/>
          </a:p>
        </p:txBody>
      </p:sp>
    </p:spTree>
    <p:extLst>
      <p:ext uri="{BB962C8B-B14F-4D97-AF65-F5344CB8AC3E}">
        <p14:creationId xmlns:p14="http://schemas.microsoft.com/office/powerpoint/2010/main" val="405875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idea was nurtured by the fact that traders know that the present stock price encodes more recent information than do historical prices. They do not want to forget the past entirely but they aim to place emphasis on the present as the balances may have changed concerning old statistics. Although it may not be exactly rational to voluntarily discard random samples, we will see in later chapters that this </a:t>
            </a:r>
            <a:r>
              <a:rPr lang="en-US" sz="1200" b="0" i="0" u="none" strike="noStrike" kern="1200" baseline="0" dirty="0" err="1">
                <a:solidFill>
                  <a:schemeClr val="tx1"/>
                </a:solidFill>
                <a:latin typeface="+mn-lt"/>
                <a:ea typeface="+mn-ea"/>
                <a:cs typeface="+mn-cs"/>
              </a:rPr>
              <a:t>modication</a:t>
            </a:r>
            <a:r>
              <a:rPr lang="en-US" sz="1200" b="0" i="0" u="none" strike="noStrike" kern="1200" baseline="0" dirty="0">
                <a:solidFill>
                  <a:schemeClr val="tx1"/>
                </a:solidFill>
                <a:latin typeface="+mn-lt"/>
                <a:ea typeface="+mn-ea"/>
                <a:cs typeface="+mn-cs"/>
              </a:rPr>
              <a:t> was the reason for compelling performance comparing to the studied stochastic gradient descent algorithm, until present.</a:t>
            </a:r>
            <a:endParaRPr lang="en-US" dirty="0"/>
          </a:p>
        </p:txBody>
      </p:sp>
      <p:sp>
        <p:nvSpPr>
          <p:cNvPr id="4" name="Slide Number Placeholder 3"/>
          <p:cNvSpPr>
            <a:spLocks noGrp="1"/>
          </p:cNvSpPr>
          <p:nvPr>
            <p:ph type="sldNum" sz="quarter" idx="10"/>
          </p:nvPr>
        </p:nvSpPr>
        <p:spPr/>
        <p:txBody>
          <a:bodyPr/>
          <a:lstStyle/>
          <a:p>
            <a:fld id="{D5259FC3-C310-D141-80E5-6967192344FC}" type="slidenum">
              <a:rPr lang="en-US" smtClean="0"/>
              <a:t>48</a:t>
            </a:fld>
            <a:endParaRPr lang="en-US"/>
          </a:p>
        </p:txBody>
      </p:sp>
    </p:spTree>
    <p:extLst>
      <p:ext uri="{BB962C8B-B14F-4D97-AF65-F5344CB8AC3E}">
        <p14:creationId xmlns:p14="http://schemas.microsoft.com/office/powerpoint/2010/main" val="3404019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1/15/2019</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1/15/2019</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1/15/2019</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76" y="2788920"/>
            <a:ext cx="7196328" cy="2251636"/>
          </a:xfrm>
        </p:spPr>
        <p:txBody>
          <a:bodyPr/>
          <a:lstStyle/>
          <a:p>
            <a:r>
              <a:rPr lang="en-US" dirty="0"/>
              <a:t>Online Machine Learning Algorithms for Currency Exchange Prediction</a:t>
            </a:r>
          </a:p>
        </p:txBody>
      </p:sp>
      <p:sp>
        <p:nvSpPr>
          <p:cNvPr id="3" name="Subtitle 2"/>
          <p:cNvSpPr>
            <a:spLocks noGrp="1"/>
          </p:cNvSpPr>
          <p:nvPr>
            <p:ph type="subTitle" idx="1"/>
          </p:nvPr>
        </p:nvSpPr>
        <p:spPr>
          <a:xfrm>
            <a:off x="493776" y="5138732"/>
            <a:ext cx="7196328" cy="483935"/>
          </a:xfrm>
        </p:spPr>
        <p:txBody>
          <a:bodyPr/>
          <a:lstStyle/>
          <a:p>
            <a:r>
              <a:rPr lang="en-US" dirty="0" err="1"/>
              <a:t>Eleftherios</a:t>
            </a:r>
            <a:r>
              <a:rPr lang="en-US" dirty="0"/>
              <a:t> </a:t>
            </a:r>
            <a:r>
              <a:rPr lang="en-US" dirty="0" err="1"/>
              <a:t>Soulas</a:t>
            </a:r>
            <a:r>
              <a:rPr lang="en-US" dirty="0"/>
              <a:t> &amp; Dennis </a:t>
            </a:r>
            <a:r>
              <a:rPr lang="en-US" dirty="0" err="1"/>
              <a:t>Shasha</a:t>
            </a:r>
            <a:endParaRPr lang="en-US" dirty="0"/>
          </a:p>
        </p:txBody>
      </p:sp>
      <p:sp>
        <p:nvSpPr>
          <p:cNvPr id="6" name="Subtitle 2"/>
          <p:cNvSpPr txBox="1">
            <a:spLocks/>
          </p:cNvSpPr>
          <p:nvPr/>
        </p:nvSpPr>
        <p:spPr>
          <a:xfrm>
            <a:off x="493776" y="5609951"/>
            <a:ext cx="7196328" cy="483935"/>
          </a:xfrm>
          <a:prstGeom prst="rect">
            <a:avLst/>
          </a:prstGeo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defTabSz="914400" rtl="0" eaLnBrk="1" latinLnBrk="0" hangingPunct="1">
              <a:spcBef>
                <a:spcPts val="600"/>
              </a:spcBef>
              <a:buFont typeface="Wingdings 2" pitchFamily="18" charset="2"/>
              <a:buNone/>
              <a:defRPr sz="22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2pPr>
            <a:lvl3pPr marL="914400" indent="0" algn="ctr" defTabSz="914400" rtl="0" eaLnBrk="1" latinLnBrk="0" hangingPunct="1">
              <a:spcBef>
                <a:spcPts val="600"/>
              </a:spcBef>
              <a:buFont typeface="Wingdings 2" pitchFamily="18" charset="2"/>
              <a:buNone/>
              <a:defRPr sz="20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effectLst>
                  <a:outerShdw blurRad="63500" dist="50800" dir="2700000" algn="tl" rotWithShape="0">
                    <a:prstClr val="black">
                      <a:alpha val="50000"/>
                    </a:prstClr>
                  </a:outerShdw>
                </a:effectLst>
                <a:latin typeface="+mn-lt"/>
                <a:ea typeface="+mn-ea"/>
                <a:cs typeface="+mn-cs"/>
              </a:defRPr>
            </a:lvl9pPr>
          </a:lstStyle>
          <a:p>
            <a:r>
              <a:rPr lang="en-US" dirty="0"/>
              <a:t>Presented by:  Jason Arrabito</a:t>
            </a:r>
          </a:p>
        </p:txBody>
      </p:sp>
    </p:spTree>
    <p:extLst>
      <p:ext uri="{BB962C8B-B14F-4D97-AF65-F5344CB8AC3E}">
        <p14:creationId xmlns:p14="http://schemas.microsoft.com/office/powerpoint/2010/main" val="3266841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90" y="79468"/>
            <a:ext cx="8558652" cy="1417638"/>
          </a:xfrm>
        </p:spPr>
        <p:txBody>
          <a:bodyPr/>
          <a:lstStyle/>
          <a:p>
            <a:r>
              <a:rPr lang="en-US" dirty="0"/>
              <a:t>Time Series:  </a:t>
            </a:r>
            <a:br>
              <a:rPr lang="en-US" dirty="0"/>
            </a:br>
            <a:r>
              <a:rPr lang="en-US" dirty="0"/>
              <a:t>Cooperative vs. Uncooperative</a:t>
            </a:r>
          </a:p>
        </p:txBody>
      </p:sp>
      <p:sp>
        <p:nvSpPr>
          <p:cNvPr id="3" name="Content Placeholder 2"/>
          <p:cNvSpPr>
            <a:spLocks noGrp="1"/>
          </p:cNvSpPr>
          <p:nvPr>
            <p:ph idx="1"/>
          </p:nvPr>
        </p:nvSpPr>
        <p:spPr>
          <a:xfrm>
            <a:off x="183134" y="1925319"/>
            <a:ext cx="8745908" cy="1038157"/>
          </a:xfrm>
        </p:spPr>
        <p:txBody>
          <a:bodyPr>
            <a:normAutofit fontScale="92500" lnSpcReduction="10000"/>
          </a:bodyPr>
          <a:lstStyle/>
          <a:p>
            <a:r>
              <a:rPr lang="en-US" dirty="0"/>
              <a:t>For our problem (this paper) we are interested in calculating all the pairwise correlations of </a:t>
            </a:r>
            <a:r>
              <a:rPr lang="en-US" i="1" dirty="0"/>
              <a:t>N</a:t>
            </a:r>
            <a:r>
              <a:rPr lang="en-US" i="1" baseline="-25000" dirty="0"/>
              <a:t>s</a:t>
            </a:r>
            <a:r>
              <a:rPr lang="en-US" dirty="0"/>
              <a:t> streams (one or more) in a sliding window of size </a:t>
            </a:r>
            <a:r>
              <a:rPr lang="en-US" i="1" dirty="0" err="1"/>
              <a:t>sw</a:t>
            </a:r>
            <a:endParaRPr lang="en-US" i="1" dirty="0"/>
          </a:p>
        </p:txBody>
      </p:sp>
      <p:sp>
        <p:nvSpPr>
          <p:cNvPr id="4" name="Content Placeholder 2"/>
          <p:cNvSpPr txBox="1">
            <a:spLocks/>
          </p:cNvSpPr>
          <p:nvPr/>
        </p:nvSpPr>
        <p:spPr>
          <a:xfrm>
            <a:off x="917575" y="3081762"/>
            <a:ext cx="7612064" cy="338619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u="sng" dirty="0"/>
              <a:t>Cooperative</a:t>
            </a:r>
            <a:r>
              <a:rPr lang="en-US" dirty="0"/>
              <a:t>:  The time series exhibits a substantial degree of regularity</a:t>
            </a:r>
          </a:p>
          <a:p>
            <a:pPr lvl="1"/>
            <a:r>
              <a:rPr lang="en-US" dirty="0">
                <a:solidFill>
                  <a:srgbClr val="FF6600"/>
                </a:solidFill>
              </a:rPr>
              <a:t>There are several data reduction techniques that can be used in order to </a:t>
            </a:r>
            <a:r>
              <a:rPr lang="en-US" dirty="0" err="1">
                <a:solidFill>
                  <a:srgbClr val="FF6600"/>
                </a:solidFill>
              </a:rPr>
              <a:t>compresslong</a:t>
            </a:r>
            <a:r>
              <a:rPr lang="en-US" dirty="0">
                <a:solidFill>
                  <a:srgbClr val="FF6600"/>
                </a:solidFill>
              </a:rPr>
              <a:t> time series in few </a:t>
            </a:r>
            <a:r>
              <a:rPr lang="en-US" dirty="0" err="1">
                <a:solidFill>
                  <a:srgbClr val="FF6600"/>
                </a:solidFill>
              </a:rPr>
              <a:t>coecients</a:t>
            </a:r>
            <a:r>
              <a:rPr lang="en-US" dirty="0">
                <a:solidFill>
                  <a:srgbClr val="FF6600"/>
                </a:solidFill>
              </a:rPr>
              <a:t>, such as Fourier Transform Methods</a:t>
            </a:r>
          </a:p>
          <a:p>
            <a:r>
              <a:rPr lang="en-US" u="sng" dirty="0"/>
              <a:t>Uncooperative</a:t>
            </a:r>
            <a:r>
              <a:rPr lang="en-US" dirty="0"/>
              <a:t>:  Time series with no such periodical regularities </a:t>
            </a:r>
          </a:p>
          <a:p>
            <a:pPr lvl="1"/>
            <a:r>
              <a:rPr lang="en-US" dirty="0">
                <a:solidFill>
                  <a:srgbClr val="FF6600"/>
                </a:solidFill>
              </a:rPr>
              <a:t>An example can be the returns of a stock quote as the increase or decrease between two </a:t>
            </a:r>
            <a:r>
              <a:rPr lang="en-US" dirty="0" err="1">
                <a:solidFill>
                  <a:srgbClr val="FF6600"/>
                </a:solidFill>
              </a:rPr>
              <a:t>consecutivetime</a:t>
            </a:r>
            <a:r>
              <a:rPr lang="en-US" dirty="0">
                <a:solidFill>
                  <a:srgbClr val="FF6600"/>
                </a:solidFill>
              </a:rPr>
              <a:t>-points do not necessarily follow any certain patterns.</a:t>
            </a:r>
          </a:p>
          <a:p>
            <a:endParaRPr lang="en-US" dirty="0"/>
          </a:p>
        </p:txBody>
      </p:sp>
    </p:spTree>
    <p:extLst>
      <p:ext uri="{BB962C8B-B14F-4D97-AF65-F5344CB8AC3E}">
        <p14:creationId xmlns:p14="http://schemas.microsoft.com/office/powerpoint/2010/main" val="2960532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77" y="79468"/>
            <a:ext cx="8545423" cy="1417638"/>
          </a:xfrm>
        </p:spPr>
        <p:txBody>
          <a:bodyPr/>
          <a:lstStyle/>
          <a:p>
            <a:r>
              <a:rPr lang="en-US" dirty="0"/>
              <a:t>Cooperative vs. Uncooperative</a:t>
            </a:r>
          </a:p>
        </p:txBody>
      </p:sp>
      <p:pic>
        <p:nvPicPr>
          <p:cNvPr id="3" name="Picture 2"/>
          <p:cNvPicPr>
            <a:picLocks noChangeAspect="1"/>
          </p:cNvPicPr>
          <p:nvPr/>
        </p:nvPicPr>
        <p:blipFill rotWithShape="1">
          <a:blip r:embed="rId2"/>
          <a:srcRect l="1332" t="2395"/>
          <a:stretch/>
        </p:blipFill>
        <p:spPr>
          <a:xfrm>
            <a:off x="899519" y="2129999"/>
            <a:ext cx="7371893" cy="3863103"/>
          </a:xfrm>
          <a:prstGeom prst="rect">
            <a:avLst/>
          </a:prstGeom>
        </p:spPr>
      </p:pic>
    </p:spTree>
    <p:extLst>
      <p:ext uri="{BB962C8B-B14F-4D97-AF65-F5344CB8AC3E}">
        <p14:creationId xmlns:p14="http://schemas.microsoft.com/office/powerpoint/2010/main" val="2524453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Based </a:t>
            </a:r>
            <a:r>
              <a:rPr lang="en-US" dirty="0" err="1"/>
              <a:t>Statstream</a:t>
            </a:r>
            <a:r>
              <a:rPr lang="en-US" dirty="0"/>
              <a:t> for Financial Data</a:t>
            </a:r>
          </a:p>
        </p:txBody>
      </p:sp>
      <p:sp>
        <p:nvSpPr>
          <p:cNvPr id="3" name="Content Placeholder 2"/>
          <p:cNvSpPr>
            <a:spLocks noGrp="1"/>
          </p:cNvSpPr>
          <p:nvPr>
            <p:ph idx="1"/>
          </p:nvPr>
        </p:nvSpPr>
        <p:spPr/>
        <p:txBody>
          <a:bodyPr>
            <a:normAutofit/>
          </a:bodyPr>
          <a:lstStyle/>
          <a:p>
            <a:r>
              <a:rPr lang="en-US" dirty="0"/>
              <a:t>Unfortunately, many applications generate uncooperative time series.</a:t>
            </a:r>
          </a:p>
          <a:p>
            <a:r>
              <a:rPr lang="en-US" dirty="0"/>
              <a:t>Many of these series consist of  excessive “white noise”.</a:t>
            </a:r>
          </a:p>
          <a:p>
            <a:r>
              <a:rPr lang="en-US" dirty="0"/>
              <a:t>For collections of time series that do not concentrate power in the first few Fourier/Wavelet coefficients, which we term uncooperative, we use the sketch based version of </a:t>
            </a:r>
            <a:r>
              <a:rPr lang="en-US" dirty="0" err="1"/>
              <a:t>Statstream</a:t>
            </a:r>
            <a:r>
              <a:rPr lang="en-US" dirty="0"/>
              <a:t> 2.0.</a:t>
            </a:r>
          </a:p>
        </p:txBody>
      </p:sp>
    </p:spTree>
    <p:extLst>
      <p:ext uri="{BB962C8B-B14F-4D97-AF65-F5344CB8AC3E}">
        <p14:creationId xmlns:p14="http://schemas.microsoft.com/office/powerpoint/2010/main" val="2307970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Based </a:t>
            </a:r>
            <a:r>
              <a:rPr lang="en-US" dirty="0" err="1"/>
              <a:t>Statstream</a:t>
            </a:r>
            <a:r>
              <a:rPr lang="en-US" dirty="0"/>
              <a:t> FEATURES</a:t>
            </a:r>
          </a:p>
        </p:txBody>
      </p:sp>
      <p:sp>
        <p:nvSpPr>
          <p:cNvPr id="3" name="Content Placeholder 2"/>
          <p:cNvSpPr>
            <a:spLocks noGrp="1"/>
          </p:cNvSpPr>
          <p:nvPr>
            <p:ph idx="1"/>
          </p:nvPr>
        </p:nvSpPr>
        <p:spPr>
          <a:xfrm>
            <a:off x="765173" y="2117532"/>
            <a:ext cx="7612064" cy="4182035"/>
          </a:xfrm>
        </p:spPr>
        <p:txBody>
          <a:bodyPr>
            <a:normAutofit fontScale="92500" lnSpcReduction="10000"/>
          </a:bodyPr>
          <a:lstStyle/>
          <a:p>
            <a:r>
              <a:rPr lang="en-US" dirty="0"/>
              <a:t>Time-point:  The smallest unit of time over which the system collects data, for example a second </a:t>
            </a:r>
            <a:r>
              <a:rPr lang="en-US" i="1" dirty="0"/>
              <a:t>s</a:t>
            </a:r>
          </a:p>
          <a:p>
            <a:r>
              <a:rPr lang="en-US" dirty="0"/>
              <a:t>Basic window:  A consecutive subsequence of </a:t>
            </a:r>
            <a:r>
              <a:rPr lang="en-US" dirty="0" err="1"/>
              <a:t>timepoints</a:t>
            </a:r>
            <a:r>
              <a:rPr lang="en-US" dirty="0"/>
              <a:t> over which the system maintains a compressed representation, for example two minutes</a:t>
            </a:r>
          </a:p>
          <a:p>
            <a:r>
              <a:rPr lang="en-US" dirty="0"/>
              <a:t>Sliding Window:  A user-defined consecutive subsequence of basic windows over which the user wants statistics, for example an hour. This way the user can submit queries for highly correlated stream pairs which were above a certain threshold for the past sliding window, for example an hour.</a:t>
            </a:r>
          </a:p>
        </p:txBody>
      </p:sp>
    </p:spTree>
    <p:extLst>
      <p:ext uri="{BB962C8B-B14F-4D97-AF65-F5344CB8AC3E}">
        <p14:creationId xmlns:p14="http://schemas.microsoft.com/office/powerpoint/2010/main" val="1012566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Perception in </a:t>
            </a:r>
            <a:r>
              <a:rPr lang="en-US" dirty="0" err="1"/>
              <a:t>Statstream</a:t>
            </a:r>
            <a:endParaRPr lang="en-US" dirty="0"/>
          </a:p>
        </p:txBody>
      </p:sp>
      <p:pic>
        <p:nvPicPr>
          <p:cNvPr id="3" name="Picture 2"/>
          <p:cNvPicPr>
            <a:picLocks noChangeAspect="1"/>
          </p:cNvPicPr>
          <p:nvPr/>
        </p:nvPicPr>
        <p:blipFill>
          <a:blip r:embed="rId2"/>
          <a:stretch>
            <a:fillRect/>
          </a:stretch>
        </p:blipFill>
        <p:spPr>
          <a:xfrm>
            <a:off x="308579" y="2224120"/>
            <a:ext cx="5940397" cy="3633684"/>
          </a:xfrm>
          <a:prstGeom prst="rect">
            <a:avLst/>
          </a:prstGeom>
        </p:spPr>
      </p:pic>
      <p:sp>
        <p:nvSpPr>
          <p:cNvPr id="5" name="Content Placeholder 2"/>
          <p:cNvSpPr txBox="1">
            <a:spLocks/>
          </p:cNvSpPr>
          <p:nvPr/>
        </p:nvSpPr>
        <p:spPr>
          <a:xfrm>
            <a:off x="6248976" y="1840886"/>
            <a:ext cx="2794437" cy="4647728"/>
          </a:xfrm>
          <a:prstGeom prst="rect">
            <a:avLst/>
          </a:prstGeom>
        </p:spPr>
        <p:txBody>
          <a:bodyPr>
            <a:normAutofit fontScale="85000" lnSpcReduction="1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lgn="r">
              <a:buNone/>
            </a:pPr>
            <a:r>
              <a:rPr lang="en-US" dirty="0"/>
              <a:t>The choice of </a:t>
            </a:r>
            <a:r>
              <a:rPr lang="en-US" u="sng" dirty="0" err="1"/>
              <a:t>sw</a:t>
            </a:r>
            <a:r>
              <a:rPr lang="en-US" dirty="0"/>
              <a:t> and </a:t>
            </a:r>
            <a:r>
              <a:rPr lang="en-US" u="sng" dirty="0" err="1"/>
              <a:t>bw</a:t>
            </a:r>
            <a:r>
              <a:rPr lang="en-US" dirty="0"/>
              <a:t> depends on the application under consideration, because </a:t>
            </a:r>
            <a:r>
              <a:rPr lang="en-US" dirty="0" err="1"/>
              <a:t>bw</a:t>
            </a:r>
            <a:r>
              <a:rPr lang="en-US" dirty="0"/>
              <a:t> is the delay before results are reported. For instance, a trader may ask which pairs of stock returns have been correlated </a:t>
            </a:r>
            <a:r>
              <a:rPr lang="en-US" dirty="0" err="1"/>
              <a:t>witha</a:t>
            </a:r>
            <a:r>
              <a:rPr lang="en-US" dirty="0"/>
              <a:t> value of over 0.9 for the last three hours and want the correlation information reported every 30 seconds.</a:t>
            </a:r>
          </a:p>
        </p:txBody>
      </p:sp>
    </p:spTree>
    <p:extLst>
      <p:ext uri="{BB962C8B-B14F-4D97-AF65-F5344CB8AC3E}">
        <p14:creationId xmlns:p14="http://schemas.microsoft.com/office/powerpoint/2010/main" val="401411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87" y="381000"/>
            <a:ext cx="3584845" cy="1631950"/>
          </a:xfrm>
        </p:spPr>
        <p:txBody>
          <a:bodyPr/>
          <a:lstStyle/>
          <a:p>
            <a:r>
              <a:rPr lang="en-US" dirty="0"/>
              <a:t>Sketch Implementation in </a:t>
            </a:r>
            <a:r>
              <a:rPr lang="en-US" dirty="0" err="1"/>
              <a:t>Statstream</a:t>
            </a:r>
            <a:endParaRPr lang="en-US" dirty="0"/>
          </a:p>
        </p:txBody>
      </p:sp>
      <p:sp>
        <p:nvSpPr>
          <p:cNvPr id="3" name="Content Placeholder 2"/>
          <p:cNvSpPr>
            <a:spLocks noGrp="1"/>
          </p:cNvSpPr>
          <p:nvPr>
            <p:ph idx="1"/>
          </p:nvPr>
        </p:nvSpPr>
        <p:spPr/>
        <p:txBody>
          <a:bodyPr>
            <a:normAutofit/>
          </a:bodyPr>
          <a:lstStyle/>
          <a:p>
            <a:pPr marL="0" indent="0">
              <a:buNone/>
            </a:pPr>
            <a:r>
              <a:rPr lang="en-US" dirty="0" err="1"/>
              <a:t>R</a:t>
            </a:r>
            <a:r>
              <a:rPr lang="en-US" baseline="-25000" dirty="0" err="1"/>
              <a:t>bw</a:t>
            </a:r>
            <a:r>
              <a:rPr lang="en-US" dirty="0"/>
              <a:t> is constructed as follows:</a:t>
            </a:r>
          </a:p>
          <a:p>
            <a:pPr marL="0" indent="0">
              <a:buNone/>
            </a:pPr>
            <a:r>
              <a:rPr lang="en-US" sz="2000" i="1" dirty="0" err="1"/>
              <a:t>r</a:t>
            </a:r>
            <a:r>
              <a:rPr lang="en-US" sz="2000" i="1" baseline="-25000" dirty="0" err="1"/>
              <a:t>bw</a:t>
            </a:r>
            <a:r>
              <a:rPr lang="en-US" sz="2000" dirty="0"/>
              <a:t> = (</a:t>
            </a:r>
            <a:r>
              <a:rPr lang="en-US" sz="2000" i="1" dirty="0"/>
              <a:t>r</a:t>
            </a:r>
            <a:r>
              <a:rPr lang="en-US" sz="2000" i="1" baseline="-25000" dirty="0"/>
              <a:t>0</a:t>
            </a:r>
            <a:r>
              <a:rPr lang="en-US" sz="2000" i="1" dirty="0"/>
              <a:t>, r</a:t>
            </a:r>
            <a:r>
              <a:rPr lang="en-US" sz="2000" i="1" baseline="-25000" dirty="0"/>
              <a:t>1</a:t>
            </a:r>
            <a:r>
              <a:rPr lang="en-US" sz="2000" i="1" dirty="0"/>
              <a:t>, … </a:t>
            </a:r>
            <a:r>
              <a:rPr lang="en-US" sz="2000" i="1" dirty="0" err="1"/>
              <a:t>r</a:t>
            </a:r>
            <a:r>
              <a:rPr lang="en-US" sz="2000" i="1" baseline="-25000" dirty="0" err="1"/>
              <a:t>bw</a:t>
            </a:r>
            <a:r>
              <a:rPr lang="en-US" sz="2000" dirty="0"/>
              <a:t>)</a:t>
            </a:r>
          </a:p>
          <a:p>
            <a:pPr marL="0" indent="0">
              <a:buNone/>
            </a:pPr>
            <a:r>
              <a:rPr lang="en-US" sz="2000" dirty="0"/>
              <a:t>where</a:t>
            </a:r>
          </a:p>
          <a:p>
            <a:pPr marL="0" indent="0">
              <a:buNone/>
            </a:pPr>
            <a:r>
              <a:rPr lang="en-US" sz="2000" dirty="0"/>
              <a:t>{</a:t>
            </a:r>
            <a:r>
              <a:rPr lang="en-US" sz="2000" dirty="0" err="1"/>
              <a:t>r</a:t>
            </a:r>
            <a:r>
              <a:rPr lang="en-US" sz="2000" baseline="-25000" dirty="0" err="1"/>
              <a:t>i</a:t>
            </a:r>
            <a:r>
              <a:rPr lang="en-US" sz="2000" dirty="0"/>
              <a:t>} = {+1, with probability ½</a:t>
            </a:r>
          </a:p>
          <a:p>
            <a:pPr marL="0" indent="0">
              <a:buNone/>
            </a:pPr>
            <a:r>
              <a:rPr lang="en-US" sz="2000" dirty="0"/>
              <a:t>          {+1, with probability ½ </a:t>
            </a:r>
          </a:p>
          <a:p>
            <a:pPr marL="0" indent="0">
              <a:buNone/>
            </a:pPr>
            <a:r>
              <a:rPr lang="en-US" sz="2000" dirty="0"/>
              <a:t>To form a random vector of length </a:t>
            </a:r>
            <a:r>
              <a:rPr lang="en-US" sz="2000" i="1" dirty="0" err="1"/>
              <a:t>sw</a:t>
            </a:r>
            <a:r>
              <a:rPr lang="en-US" sz="2000" dirty="0"/>
              <a:t>, another random vector </a:t>
            </a:r>
            <a:r>
              <a:rPr lang="en-US" sz="2000" i="1" dirty="0"/>
              <a:t>b</a:t>
            </a:r>
            <a:r>
              <a:rPr lang="en-US" sz="2000" dirty="0"/>
              <a:t> is constructed of length </a:t>
            </a:r>
            <a:r>
              <a:rPr lang="en-US" sz="2000" i="1" dirty="0" err="1"/>
              <a:t>nb</a:t>
            </a:r>
            <a:r>
              <a:rPr lang="en-US" sz="2000" i="1" dirty="0"/>
              <a:t> = </a:t>
            </a:r>
            <a:r>
              <a:rPr lang="en-US" sz="2000" i="1" dirty="0" err="1"/>
              <a:t>sw</a:t>
            </a:r>
            <a:r>
              <a:rPr lang="en-US" sz="2000" dirty="0"/>
              <a:t>/</a:t>
            </a:r>
            <a:r>
              <a:rPr lang="en-US" sz="2000" i="1" dirty="0" err="1"/>
              <a:t>bw</a:t>
            </a:r>
            <a:endParaRPr lang="en-US" sz="2000" i="1" dirty="0"/>
          </a:p>
          <a:p>
            <a:pPr marL="0" indent="0">
              <a:buNone/>
            </a:pPr>
            <a:r>
              <a:rPr lang="en-US" sz="2000" i="1" dirty="0"/>
              <a:t>b</a:t>
            </a:r>
            <a:r>
              <a:rPr lang="en-US" sz="2000" dirty="0"/>
              <a:t> = (</a:t>
            </a:r>
            <a:r>
              <a:rPr lang="en-US" sz="2000" i="1" dirty="0"/>
              <a:t>b</a:t>
            </a:r>
            <a:r>
              <a:rPr lang="en-US" sz="2000" i="1" baseline="-25000" dirty="0"/>
              <a:t>0</a:t>
            </a:r>
            <a:r>
              <a:rPr lang="en-US" sz="2000" i="1" dirty="0"/>
              <a:t>, b</a:t>
            </a:r>
            <a:r>
              <a:rPr lang="en-US" sz="2000" i="1" baseline="-25000" dirty="0"/>
              <a:t>1</a:t>
            </a:r>
            <a:r>
              <a:rPr lang="en-US" sz="2000" i="1" dirty="0"/>
              <a:t>, … </a:t>
            </a:r>
            <a:r>
              <a:rPr lang="en-US" sz="2000" i="1" dirty="0" err="1"/>
              <a:t>b</a:t>
            </a:r>
            <a:r>
              <a:rPr lang="en-US" sz="2000" i="1" baseline="-25000" dirty="0" err="1"/>
              <a:t>nb</a:t>
            </a:r>
            <a:r>
              <a:rPr lang="en-US" sz="2000" dirty="0"/>
              <a:t>)	</a:t>
            </a:r>
          </a:p>
          <a:p>
            <a:pPr marL="0" indent="0">
              <a:buNone/>
            </a:pPr>
            <a:r>
              <a:rPr lang="en-US" sz="2000" dirty="0"/>
              <a:t>{b</a:t>
            </a:r>
            <a:r>
              <a:rPr lang="en-US" sz="2000" baseline="-25000" dirty="0"/>
              <a:t>i</a:t>
            </a:r>
            <a:r>
              <a:rPr lang="en-US" sz="2000" dirty="0"/>
              <a:t>} = {+1, with probability ½</a:t>
            </a:r>
          </a:p>
          <a:p>
            <a:pPr marL="0" indent="0">
              <a:buNone/>
            </a:pPr>
            <a:r>
              <a:rPr lang="en-US" sz="2000" dirty="0"/>
              <a:t>          {+1, with probability ½ </a:t>
            </a:r>
          </a:p>
          <a:p>
            <a:pPr marL="0" indent="0">
              <a:buNone/>
            </a:pPr>
            <a:endParaRPr lang="en-US" sz="2000" dirty="0"/>
          </a:p>
        </p:txBody>
      </p:sp>
      <p:sp>
        <p:nvSpPr>
          <p:cNvPr id="4" name="Text Placeholder 3"/>
          <p:cNvSpPr>
            <a:spLocks noGrp="1"/>
          </p:cNvSpPr>
          <p:nvPr>
            <p:ph type="body" sz="half" idx="2"/>
          </p:nvPr>
        </p:nvSpPr>
        <p:spPr>
          <a:xfrm>
            <a:off x="608946" y="2243146"/>
            <a:ext cx="3250360" cy="4183061"/>
          </a:xfrm>
        </p:spPr>
        <p:txBody>
          <a:bodyPr/>
          <a:lstStyle/>
          <a:p>
            <a:r>
              <a:rPr lang="en-US" sz="2400" dirty="0"/>
              <a:t>The idea presented is to form a random vector </a:t>
            </a:r>
            <a:r>
              <a:rPr lang="en-US" sz="2400" i="1" dirty="0"/>
              <a:t>r</a:t>
            </a:r>
            <a:r>
              <a:rPr lang="en-US" sz="2400" dirty="0"/>
              <a:t> from the concatenation of </a:t>
            </a:r>
            <a:r>
              <a:rPr lang="en-US" sz="2400" i="1" dirty="0" err="1"/>
              <a:t>nb</a:t>
            </a:r>
            <a:r>
              <a:rPr lang="en-US" sz="2400" i="1" dirty="0"/>
              <a:t> </a:t>
            </a:r>
            <a:r>
              <a:rPr lang="en-US" sz="2400" dirty="0"/>
              <a:t> = </a:t>
            </a:r>
            <a:r>
              <a:rPr lang="en-US" sz="2400" i="1" dirty="0" err="1"/>
              <a:t>sw</a:t>
            </a:r>
            <a:r>
              <a:rPr lang="en-US" sz="2400" dirty="0"/>
              <a:t>/</a:t>
            </a:r>
            <a:r>
              <a:rPr lang="en-US" sz="2400" i="1" dirty="0" err="1"/>
              <a:t>bw</a:t>
            </a:r>
            <a:r>
              <a:rPr lang="en-US" sz="2400" dirty="0"/>
              <a:t>  random vectors </a:t>
            </a:r>
            <a:r>
              <a:rPr lang="en-US" sz="2400" i="1" dirty="0"/>
              <a:t>r</a:t>
            </a:r>
            <a:r>
              <a:rPr lang="en-US" sz="2400" dirty="0"/>
              <a:t> = </a:t>
            </a:r>
            <a:r>
              <a:rPr lang="en-US" sz="2400" i="1" dirty="0"/>
              <a:t>s</a:t>
            </a:r>
            <a:r>
              <a:rPr lang="en-US" sz="2400" i="1" baseline="-25000" dirty="0"/>
              <a:t>1</a:t>
            </a:r>
            <a:r>
              <a:rPr lang="en-US" sz="2400" i="1" dirty="0"/>
              <a:t>, s</a:t>
            </a:r>
            <a:r>
              <a:rPr lang="en-US" sz="2400" i="1" baseline="-25000" dirty="0"/>
              <a:t>2</a:t>
            </a:r>
            <a:r>
              <a:rPr lang="en-US" sz="2400" i="1" dirty="0"/>
              <a:t>, … </a:t>
            </a:r>
            <a:r>
              <a:rPr lang="en-US" sz="2400" i="1" dirty="0" err="1"/>
              <a:t>s</a:t>
            </a:r>
            <a:r>
              <a:rPr lang="en-US" sz="2400" i="1" baseline="-25000" dirty="0" err="1"/>
              <a:t>nb</a:t>
            </a:r>
            <a:r>
              <a:rPr lang="en-US" sz="2400" dirty="0"/>
              <a:t> where each </a:t>
            </a:r>
            <a:r>
              <a:rPr lang="en-US" sz="2400" i="1" dirty="0" err="1"/>
              <a:t>s</a:t>
            </a:r>
            <a:r>
              <a:rPr lang="en-US" sz="2400" i="1" baseline="-25000" dirty="0" err="1"/>
              <a:t>i</a:t>
            </a:r>
            <a:r>
              <a:rPr lang="en-US" sz="2400" dirty="0"/>
              <a:t> has length equal to </a:t>
            </a:r>
            <a:r>
              <a:rPr lang="en-US" sz="2400" i="1" dirty="0" err="1"/>
              <a:t>bw</a:t>
            </a:r>
            <a:r>
              <a:rPr lang="en-US" sz="2400" dirty="0"/>
              <a:t>. Each </a:t>
            </a:r>
            <a:r>
              <a:rPr lang="en-US" sz="2400" dirty="0" err="1"/>
              <a:t>s</a:t>
            </a:r>
            <a:r>
              <a:rPr lang="en-US" sz="2400" baseline="-25000" dirty="0" err="1"/>
              <a:t>i</a:t>
            </a:r>
            <a:r>
              <a:rPr lang="en-US" sz="2400" dirty="0"/>
              <a:t> is either a u of </a:t>
            </a:r>
            <a:r>
              <a:rPr lang="en-US" sz="2400" i="1" dirty="0"/>
              <a:t>–u </a:t>
            </a:r>
            <a:r>
              <a:rPr lang="en-US" sz="2400" dirty="0"/>
              <a:t>and </a:t>
            </a:r>
            <a:r>
              <a:rPr lang="en-US" sz="2400" i="1" dirty="0"/>
              <a:t>u</a:t>
            </a:r>
            <a:r>
              <a:rPr lang="en-US" sz="2400" dirty="0"/>
              <a:t> is a random </a:t>
            </a:r>
            <a:r>
              <a:rPr lang="en-US" sz="2400" dirty="0" err="1"/>
              <a:t>vecor</a:t>
            </a:r>
            <a:r>
              <a:rPr lang="en-US" sz="2400" dirty="0"/>
              <a:t> in {-1,1}</a:t>
            </a:r>
            <a:r>
              <a:rPr lang="en-US" sz="2400" i="1" baseline="30000" dirty="0" err="1"/>
              <a:t>bw</a:t>
            </a:r>
            <a:r>
              <a:rPr lang="en-US" sz="2400" i="1" baseline="30000" dirty="0"/>
              <a:t> </a:t>
            </a:r>
            <a:endParaRPr lang="en-US" sz="2400" i="1" dirty="0"/>
          </a:p>
        </p:txBody>
      </p:sp>
    </p:spTree>
    <p:extLst>
      <p:ext uri="{BB962C8B-B14F-4D97-AF65-F5344CB8AC3E}">
        <p14:creationId xmlns:p14="http://schemas.microsoft.com/office/powerpoint/2010/main" val="161085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Implementation in </a:t>
            </a:r>
            <a:r>
              <a:rPr lang="en-US" dirty="0" err="1"/>
              <a:t>Statstream</a:t>
            </a:r>
            <a:endParaRPr lang="en-US" dirty="0"/>
          </a:p>
        </p:txBody>
      </p:sp>
      <p:sp>
        <p:nvSpPr>
          <p:cNvPr id="3" name="Content Placeholder 2"/>
          <p:cNvSpPr>
            <a:spLocks noGrp="1"/>
          </p:cNvSpPr>
          <p:nvPr>
            <p:ph idx="1"/>
          </p:nvPr>
        </p:nvSpPr>
        <p:spPr>
          <a:xfrm>
            <a:off x="648182" y="2070846"/>
            <a:ext cx="7834882" cy="4182035"/>
          </a:xfrm>
        </p:spPr>
        <p:txBody>
          <a:bodyPr>
            <a:normAutofit/>
          </a:bodyPr>
          <a:lstStyle/>
          <a:p>
            <a:pPr marL="0" indent="0">
              <a:buNone/>
            </a:pPr>
            <a:endParaRPr lang="en-US" sz="2800" dirty="0"/>
          </a:p>
          <a:p>
            <a:pPr marL="0" indent="0">
              <a:buNone/>
            </a:pPr>
            <a:r>
              <a:rPr lang="en-US" sz="3200" dirty="0"/>
              <a:t>The random vector r for a sliding window is then built as follows</a:t>
            </a:r>
            <a:r>
              <a:rPr lang="en-US" sz="3200" b="1" dirty="0"/>
              <a:t>:</a:t>
            </a:r>
          </a:p>
          <a:p>
            <a:pPr marL="0" indent="0">
              <a:buNone/>
            </a:pPr>
            <a:endParaRPr lang="en-US" sz="2000" dirty="0"/>
          </a:p>
          <a:p>
            <a:pPr marL="0" indent="0">
              <a:buNone/>
            </a:pPr>
            <a:r>
              <a:rPr lang="pl-PL" sz="3200" dirty="0"/>
              <a:t>	r = (</a:t>
            </a:r>
            <a:r>
              <a:rPr lang="pl-PL" sz="3200" dirty="0" err="1"/>
              <a:t>r</a:t>
            </a:r>
            <a:r>
              <a:rPr lang="pl-PL" sz="3200" baseline="-25000" dirty="0" err="1"/>
              <a:t>bw</a:t>
            </a:r>
            <a:r>
              <a:rPr lang="pl-PL" sz="3200" dirty="0"/>
              <a:t>  * b</a:t>
            </a:r>
            <a:r>
              <a:rPr lang="pl-PL" sz="3200" baseline="-25000" dirty="0"/>
              <a:t>0</a:t>
            </a:r>
            <a:r>
              <a:rPr lang="pl-PL" sz="3200" dirty="0"/>
              <a:t> , </a:t>
            </a:r>
            <a:r>
              <a:rPr lang="pl-PL" sz="3200" dirty="0" err="1"/>
              <a:t>r</a:t>
            </a:r>
            <a:r>
              <a:rPr lang="pl-PL" sz="3200" baseline="-25000" dirty="0" err="1"/>
              <a:t>bw</a:t>
            </a:r>
            <a:r>
              <a:rPr lang="pl-PL" sz="3200" dirty="0"/>
              <a:t> * b</a:t>
            </a:r>
            <a:r>
              <a:rPr lang="pl-PL" sz="3200" baseline="-25000" dirty="0"/>
              <a:t>1</a:t>
            </a:r>
            <a:r>
              <a:rPr lang="pl-PL" sz="3200" dirty="0"/>
              <a:t>, … , </a:t>
            </a:r>
            <a:r>
              <a:rPr lang="pl-PL" sz="3200" dirty="0" err="1"/>
              <a:t>r</a:t>
            </a:r>
            <a:r>
              <a:rPr lang="pl-PL" sz="3200" baseline="-25000" dirty="0" err="1"/>
              <a:t>bw</a:t>
            </a:r>
            <a:r>
              <a:rPr lang="pl-PL" sz="3200" dirty="0"/>
              <a:t> * </a:t>
            </a:r>
            <a:r>
              <a:rPr lang="pl-PL" sz="3200" dirty="0" err="1"/>
              <a:t>b</a:t>
            </a:r>
            <a:r>
              <a:rPr lang="pl-PL" sz="3200" baseline="-25000" dirty="0" err="1"/>
              <a:t>nb</a:t>
            </a:r>
            <a:r>
              <a:rPr lang="pl-PL" sz="3200" dirty="0"/>
              <a:t>)</a:t>
            </a:r>
            <a:endParaRPr lang="en-US" sz="3200" dirty="0"/>
          </a:p>
        </p:txBody>
      </p:sp>
    </p:spTree>
    <p:extLst>
      <p:ext uri="{BB962C8B-B14F-4D97-AF65-F5344CB8AC3E}">
        <p14:creationId xmlns:p14="http://schemas.microsoft.com/office/powerpoint/2010/main" val="363079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72" y="381000"/>
            <a:ext cx="3462460" cy="1631950"/>
          </a:xfrm>
        </p:spPr>
        <p:txBody>
          <a:bodyPr/>
          <a:lstStyle/>
          <a:p>
            <a:r>
              <a:rPr lang="en-US" dirty="0"/>
              <a:t>Sketch Implementation in </a:t>
            </a:r>
            <a:r>
              <a:rPr lang="en-US" dirty="0" err="1"/>
              <a:t>Statstream</a:t>
            </a:r>
            <a:endParaRPr lang="en-US" dirty="0"/>
          </a:p>
        </p:txBody>
      </p:sp>
      <p:sp>
        <p:nvSpPr>
          <p:cNvPr id="3" name="Content Placeholder 2"/>
          <p:cNvSpPr>
            <a:spLocks noGrp="1"/>
          </p:cNvSpPr>
          <p:nvPr>
            <p:ph idx="1"/>
          </p:nvPr>
        </p:nvSpPr>
        <p:spPr>
          <a:xfrm>
            <a:off x="4285940" y="381000"/>
            <a:ext cx="4696014" cy="5886450"/>
          </a:xfrm>
        </p:spPr>
        <p:txBody>
          <a:bodyPr/>
          <a:lstStyle/>
          <a:p>
            <a:pPr marL="0" indent="0">
              <a:buNone/>
            </a:pPr>
            <a:endParaRPr lang="en-US" dirty="0"/>
          </a:p>
          <a:p>
            <a:pPr marL="0" indent="0">
              <a:buNone/>
            </a:pPr>
            <a:endParaRPr lang="en-US" dirty="0"/>
          </a:p>
          <a:p>
            <a:pPr marL="0" indent="0">
              <a:buNone/>
            </a:pPr>
            <a:r>
              <a:rPr lang="en-US" dirty="0"/>
              <a:t>We will show an example of the sketches for the </a:t>
            </a:r>
            <a:r>
              <a:rPr lang="en-US" dirty="0" err="1"/>
              <a:t>follwing</a:t>
            </a:r>
            <a:r>
              <a:rPr lang="en-US" dirty="0"/>
              <a:t> two streams of size </a:t>
            </a:r>
            <a:r>
              <a:rPr lang="en-US" i="1" dirty="0" err="1"/>
              <a:t>sw</a:t>
            </a:r>
            <a:r>
              <a:rPr lang="en-US" dirty="0"/>
              <a:t> = 12</a:t>
            </a:r>
          </a:p>
          <a:p>
            <a:pPr marL="0" indent="0">
              <a:buNone/>
            </a:pPr>
            <a:r>
              <a:rPr lang="en-US" i="1" dirty="0"/>
              <a:t>X</a:t>
            </a:r>
            <a:r>
              <a:rPr lang="en-US" i="1" baseline="30000" dirty="0"/>
              <a:t>1</a:t>
            </a:r>
            <a:r>
              <a:rPr lang="en-US" i="1" baseline="-25000" dirty="0"/>
              <a:t>sw</a:t>
            </a:r>
            <a:r>
              <a:rPr lang="en-US" dirty="0"/>
              <a:t> = (x</a:t>
            </a:r>
            <a:r>
              <a:rPr lang="en-US" baseline="-25000" dirty="0"/>
              <a:t>1</a:t>
            </a:r>
            <a:r>
              <a:rPr lang="en-US" dirty="0"/>
              <a:t>, x</a:t>
            </a:r>
            <a:r>
              <a:rPr lang="en-US" baseline="-25000" dirty="0"/>
              <a:t>2</a:t>
            </a:r>
            <a:r>
              <a:rPr lang="en-US" dirty="0"/>
              <a:t>, x</a:t>
            </a:r>
            <a:r>
              <a:rPr lang="en-US" baseline="-25000" dirty="0"/>
              <a:t>3</a:t>
            </a:r>
            <a:r>
              <a:rPr lang="en-US" dirty="0"/>
              <a:t>, x</a:t>
            </a:r>
            <a:r>
              <a:rPr lang="en-US" baseline="-25000" dirty="0"/>
              <a:t>4</a:t>
            </a:r>
            <a:r>
              <a:rPr lang="en-US" dirty="0"/>
              <a:t>, x</a:t>
            </a:r>
            <a:r>
              <a:rPr lang="en-US" baseline="-25000" dirty="0"/>
              <a:t>5</a:t>
            </a:r>
            <a:r>
              <a:rPr lang="en-US" dirty="0"/>
              <a:t>, x</a:t>
            </a:r>
            <a:r>
              <a:rPr lang="en-US" baseline="-25000" dirty="0"/>
              <a:t>6</a:t>
            </a:r>
            <a:r>
              <a:rPr lang="en-US" dirty="0"/>
              <a:t>, x</a:t>
            </a:r>
            <a:r>
              <a:rPr lang="en-US" baseline="-25000" dirty="0"/>
              <a:t>7</a:t>
            </a:r>
            <a:r>
              <a:rPr lang="en-US" dirty="0"/>
              <a:t>, x</a:t>
            </a:r>
            <a:r>
              <a:rPr lang="en-US" baseline="-25000" dirty="0"/>
              <a:t>8</a:t>
            </a:r>
            <a:r>
              <a:rPr lang="en-US" dirty="0"/>
              <a:t>, 	x</a:t>
            </a:r>
            <a:r>
              <a:rPr lang="en-US" baseline="-25000" dirty="0"/>
              <a:t>9</a:t>
            </a:r>
            <a:r>
              <a:rPr lang="en-US" dirty="0"/>
              <a:t>, x</a:t>
            </a:r>
            <a:r>
              <a:rPr lang="en-US" baseline="-25000" dirty="0"/>
              <a:t>10</a:t>
            </a:r>
            <a:r>
              <a:rPr lang="en-US" dirty="0"/>
              <a:t>, x</a:t>
            </a:r>
            <a:r>
              <a:rPr lang="en-US" baseline="-25000" dirty="0"/>
              <a:t>11</a:t>
            </a:r>
            <a:r>
              <a:rPr lang="en-US" dirty="0"/>
              <a:t>, x</a:t>
            </a:r>
            <a:r>
              <a:rPr lang="en-US" baseline="-25000" dirty="0"/>
              <a:t>12</a:t>
            </a:r>
            <a:r>
              <a:rPr lang="en-US" dirty="0"/>
              <a:t>) </a:t>
            </a:r>
          </a:p>
          <a:p>
            <a:pPr marL="0" indent="0">
              <a:buNone/>
            </a:pPr>
            <a:r>
              <a:rPr lang="en-US" i="1" dirty="0"/>
              <a:t>X</a:t>
            </a:r>
            <a:r>
              <a:rPr lang="en-US" i="1" baseline="30000" dirty="0"/>
              <a:t>5</a:t>
            </a:r>
            <a:r>
              <a:rPr lang="en-US" i="1" baseline="-25000" dirty="0"/>
              <a:t>sw</a:t>
            </a:r>
            <a:r>
              <a:rPr lang="en-US" dirty="0"/>
              <a:t> = (x</a:t>
            </a:r>
            <a:r>
              <a:rPr lang="en-US" baseline="-25000" dirty="0"/>
              <a:t>5</a:t>
            </a:r>
            <a:r>
              <a:rPr lang="en-US" dirty="0"/>
              <a:t>, x</a:t>
            </a:r>
            <a:r>
              <a:rPr lang="en-US" baseline="-25000" dirty="0"/>
              <a:t>6</a:t>
            </a:r>
            <a:r>
              <a:rPr lang="en-US" dirty="0"/>
              <a:t>, x</a:t>
            </a:r>
            <a:r>
              <a:rPr lang="en-US" baseline="-25000" dirty="0"/>
              <a:t>7</a:t>
            </a:r>
            <a:r>
              <a:rPr lang="en-US" dirty="0"/>
              <a:t>, x</a:t>
            </a:r>
            <a:r>
              <a:rPr lang="en-US" baseline="-25000" dirty="0"/>
              <a:t>8</a:t>
            </a:r>
            <a:r>
              <a:rPr lang="en-US" dirty="0"/>
              <a:t>, x</a:t>
            </a:r>
            <a:r>
              <a:rPr lang="en-US" baseline="-25000" dirty="0"/>
              <a:t>9</a:t>
            </a:r>
            <a:r>
              <a:rPr lang="en-US" dirty="0"/>
              <a:t>, x</a:t>
            </a:r>
            <a:r>
              <a:rPr lang="en-US" baseline="-25000" dirty="0"/>
              <a:t>10</a:t>
            </a:r>
            <a:r>
              <a:rPr lang="en-US" dirty="0"/>
              <a:t>, x</a:t>
            </a:r>
            <a:r>
              <a:rPr lang="en-US" baseline="-25000" dirty="0"/>
              <a:t>11</a:t>
            </a:r>
            <a:r>
              <a:rPr lang="en-US" dirty="0"/>
              <a:t>, x</a:t>
            </a:r>
            <a:r>
              <a:rPr lang="en-US" baseline="-25000" dirty="0"/>
              <a:t>12</a:t>
            </a:r>
            <a:r>
              <a:rPr lang="en-US" dirty="0"/>
              <a:t>, 	x</a:t>
            </a:r>
            <a:r>
              <a:rPr lang="en-US" baseline="-25000" dirty="0"/>
              <a:t>13</a:t>
            </a:r>
            <a:r>
              <a:rPr lang="en-US" dirty="0"/>
              <a:t>, x</a:t>
            </a:r>
            <a:r>
              <a:rPr lang="en-US" baseline="-25000" dirty="0"/>
              <a:t>14</a:t>
            </a:r>
            <a:r>
              <a:rPr lang="en-US" dirty="0"/>
              <a:t>, x</a:t>
            </a:r>
            <a:r>
              <a:rPr lang="en-US" baseline="-25000" dirty="0"/>
              <a:t>15</a:t>
            </a:r>
            <a:r>
              <a:rPr lang="en-US" dirty="0"/>
              <a:t>, x</a:t>
            </a:r>
            <a:r>
              <a:rPr lang="en-US" baseline="-25000" dirty="0"/>
              <a:t>16</a:t>
            </a:r>
            <a:r>
              <a:rPr lang="en-US" dirty="0"/>
              <a:t>) </a:t>
            </a:r>
          </a:p>
          <a:p>
            <a:pPr marL="0" indent="0">
              <a:buNone/>
            </a:pPr>
            <a:endParaRPr lang="en-US" dirty="0"/>
          </a:p>
          <a:p>
            <a:pPr marL="0" indent="0">
              <a:buNone/>
            </a:pPr>
            <a:endParaRPr lang="en-US" dirty="0"/>
          </a:p>
        </p:txBody>
      </p:sp>
      <p:sp>
        <p:nvSpPr>
          <p:cNvPr id="4" name="Text Placeholder 3"/>
          <p:cNvSpPr>
            <a:spLocks noGrp="1"/>
          </p:cNvSpPr>
          <p:nvPr>
            <p:ph type="body" sz="half" idx="2"/>
          </p:nvPr>
        </p:nvSpPr>
        <p:spPr>
          <a:xfrm>
            <a:off x="515901" y="2084388"/>
            <a:ext cx="3449231" cy="4183061"/>
          </a:xfrm>
        </p:spPr>
        <p:txBody>
          <a:bodyPr/>
          <a:lstStyle/>
          <a:p>
            <a:r>
              <a:rPr lang="en-US" dirty="0"/>
              <a:t>Now let's assume we are given a time series X = (x</a:t>
            </a:r>
            <a:r>
              <a:rPr lang="en-US" baseline="-25000" dirty="0"/>
              <a:t>1,</a:t>
            </a:r>
            <a:r>
              <a:rPr lang="en-US" dirty="0"/>
              <a:t> x</a:t>
            </a:r>
            <a:r>
              <a:rPr lang="en-US" baseline="-25000" dirty="0"/>
              <a:t>2</a:t>
            </a:r>
            <a:r>
              <a:rPr lang="en-US" dirty="0"/>
              <a:t>,…), with a sliding window of size</a:t>
            </a:r>
          </a:p>
          <a:p>
            <a:r>
              <a:rPr lang="en-US" dirty="0"/>
              <a:t> </a:t>
            </a:r>
            <a:r>
              <a:rPr lang="en-US" i="1" dirty="0" err="1"/>
              <a:t>sw</a:t>
            </a:r>
            <a:r>
              <a:rPr lang="en-US" dirty="0"/>
              <a:t> = 12, and a basic window of size </a:t>
            </a:r>
            <a:r>
              <a:rPr lang="en-US" i="1" dirty="0" err="1"/>
              <a:t>bw</a:t>
            </a:r>
            <a:r>
              <a:rPr lang="en-US" dirty="0"/>
              <a:t> = 4.</a:t>
            </a:r>
          </a:p>
          <a:p>
            <a:r>
              <a:rPr lang="en-US" dirty="0"/>
              <a:t> If the random vector within a basic window is </a:t>
            </a:r>
            <a:r>
              <a:rPr lang="en-US" i="1" dirty="0" err="1"/>
              <a:t>r</a:t>
            </a:r>
            <a:r>
              <a:rPr lang="en-US" i="1" baseline="-25000" dirty="0" err="1"/>
              <a:t>bw</a:t>
            </a:r>
            <a:r>
              <a:rPr lang="en-US" dirty="0"/>
              <a:t> = (1, 1,-1,1), and the control vector</a:t>
            </a:r>
          </a:p>
          <a:p>
            <a:r>
              <a:rPr lang="en-US" dirty="0"/>
              <a:t> </a:t>
            </a:r>
            <a:r>
              <a:rPr lang="en-US" i="1" dirty="0"/>
              <a:t>b</a:t>
            </a:r>
            <a:r>
              <a:rPr lang="en-US" dirty="0"/>
              <a:t> = (1,-1,1), then the random vector for a sliding window will be</a:t>
            </a:r>
          </a:p>
          <a:p>
            <a:r>
              <a:rPr lang="en-US" dirty="0"/>
              <a:t> </a:t>
            </a:r>
            <a:r>
              <a:rPr lang="en-US" i="1" dirty="0" err="1"/>
              <a:t>r</a:t>
            </a:r>
            <a:r>
              <a:rPr lang="en-US" i="1" baseline="-25000" dirty="0" err="1"/>
              <a:t>sw</a:t>
            </a:r>
            <a:r>
              <a:rPr lang="en-US" dirty="0"/>
              <a:t> = </a:t>
            </a:r>
          </a:p>
          <a:p>
            <a:r>
              <a:rPr lang="en-US" dirty="0"/>
              <a:t>(1, 1, -1, 1, -1, -1, 1, -1, 1, 1, -1, 1)</a:t>
            </a:r>
          </a:p>
        </p:txBody>
      </p:sp>
    </p:spTree>
    <p:extLst>
      <p:ext uri="{BB962C8B-B14F-4D97-AF65-F5344CB8AC3E}">
        <p14:creationId xmlns:p14="http://schemas.microsoft.com/office/powerpoint/2010/main" val="393180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Implementation in </a:t>
            </a:r>
            <a:r>
              <a:rPr lang="en-US" dirty="0" err="1"/>
              <a:t>Statstream</a:t>
            </a:r>
            <a:endParaRPr lang="en-US" dirty="0"/>
          </a:p>
        </p:txBody>
      </p:sp>
      <p:sp>
        <p:nvSpPr>
          <p:cNvPr id="3" name="Content Placeholder 2"/>
          <p:cNvSpPr>
            <a:spLocks noGrp="1"/>
          </p:cNvSpPr>
          <p:nvPr>
            <p:ph idx="1"/>
          </p:nvPr>
        </p:nvSpPr>
        <p:spPr>
          <a:xfrm>
            <a:off x="527067" y="1859169"/>
            <a:ext cx="8256464" cy="4716044"/>
          </a:xfrm>
        </p:spPr>
        <p:txBody>
          <a:bodyPr>
            <a:normAutofit fontScale="77500" lnSpcReduction="20000"/>
          </a:bodyPr>
          <a:lstStyle/>
          <a:p>
            <a:pPr marL="0" indent="0">
              <a:buNone/>
            </a:pPr>
            <a:r>
              <a:rPr lang="en-US" i="1" dirty="0"/>
              <a:t>X</a:t>
            </a:r>
            <a:r>
              <a:rPr lang="en-US" i="1" baseline="30000" dirty="0"/>
              <a:t>1</a:t>
            </a:r>
            <a:r>
              <a:rPr lang="en-US" i="1" baseline="-25000" dirty="0"/>
              <a:t>sk</a:t>
            </a:r>
            <a:r>
              <a:rPr lang="en-US" dirty="0"/>
              <a:t> = </a:t>
            </a:r>
            <a:r>
              <a:rPr lang="en-US" i="1" dirty="0" err="1"/>
              <a:t>r</a:t>
            </a:r>
            <a:r>
              <a:rPr lang="en-US" i="1" baseline="-25000" dirty="0" err="1"/>
              <a:t>sw</a:t>
            </a:r>
            <a:r>
              <a:rPr lang="en-US" i="1" dirty="0"/>
              <a:t> * X</a:t>
            </a:r>
            <a:r>
              <a:rPr lang="en-US" i="1" baseline="30000" dirty="0"/>
              <a:t>1</a:t>
            </a:r>
            <a:r>
              <a:rPr lang="en-US" i="1" baseline="-25000" dirty="0"/>
              <a:t>sw</a:t>
            </a:r>
          </a:p>
          <a:p>
            <a:pPr marL="0" indent="0">
              <a:buNone/>
            </a:pPr>
            <a:r>
              <a:rPr lang="en-US" baseline="-25000" dirty="0"/>
              <a:t>	</a:t>
            </a:r>
            <a:r>
              <a:rPr lang="en-US" dirty="0"/>
              <a:t>= b</a:t>
            </a:r>
            <a:r>
              <a:rPr lang="en-US" baseline="-25000" dirty="0"/>
              <a:t>1</a:t>
            </a:r>
            <a:r>
              <a:rPr lang="en-US" dirty="0"/>
              <a:t> * </a:t>
            </a:r>
            <a:r>
              <a:rPr lang="en-US" dirty="0" err="1"/>
              <a:t>r</a:t>
            </a:r>
            <a:r>
              <a:rPr lang="en-US" baseline="-25000" dirty="0" err="1"/>
              <a:t>bw</a:t>
            </a:r>
            <a:r>
              <a:rPr lang="en-US" dirty="0"/>
              <a:t> * (x</a:t>
            </a:r>
            <a:r>
              <a:rPr lang="en-US" baseline="-25000" dirty="0"/>
              <a:t>1</a:t>
            </a:r>
            <a:r>
              <a:rPr lang="en-US" dirty="0"/>
              <a:t>, x</a:t>
            </a:r>
            <a:r>
              <a:rPr lang="en-US" baseline="-25000" dirty="0"/>
              <a:t>2</a:t>
            </a:r>
            <a:r>
              <a:rPr lang="en-US" dirty="0"/>
              <a:t>, x</a:t>
            </a:r>
            <a:r>
              <a:rPr lang="en-US" baseline="-25000" dirty="0"/>
              <a:t>3</a:t>
            </a:r>
            <a:r>
              <a:rPr lang="en-US" dirty="0"/>
              <a:t>, x</a:t>
            </a:r>
            <a:r>
              <a:rPr lang="en-US" baseline="-25000" dirty="0"/>
              <a:t>4</a:t>
            </a:r>
            <a:r>
              <a:rPr lang="en-US" dirty="0"/>
              <a:t>) + b</a:t>
            </a:r>
            <a:r>
              <a:rPr lang="en-US" baseline="-25000" dirty="0"/>
              <a:t>2</a:t>
            </a:r>
            <a:r>
              <a:rPr lang="en-US" dirty="0"/>
              <a:t> * </a:t>
            </a:r>
            <a:r>
              <a:rPr lang="en-US" dirty="0" err="1"/>
              <a:t>r</a:t>
            </a:r>
            <a:r>
              <a:rPr lang="en-US" baseline="-25000" dirty="0" err="1"/>
              <a:t>bw</a:t>
            </a:r>
            <a:r>
              <a:rPr lang="en-US" dirty="0"/>
              <a:t> * (x</a:t>
            </a:r>
            <a:r>
              <a:rPr lang="en-US" baseline="-25000" dirty="0"/>
              <a:t>5</a:t>
            </a:r>
            <a:r>
              <a:rPr lang="en-US" dirty="0"/>
              <a:t>, x</a:t>
            </a:r>
            <a:r>
              <a:rPr lang="en-US" baseline="-25000" dirty="0"/>
              <a:t>6</a:t>
            </a:r>
            <a:r>
              <a:rPr lang="en-US" dirty="0"/>
              <a:t>, x</a:t>
            </a:r>
            <a:r>
              <a:rPr lang="en-US" baseline="-25000" dirty="0"/>
              <a:t>7</a:t>
            </a:r>
            <a:r>
              <a:rPr lang="en-US" dirty="0"/>
              <a:t>, x</a:t>
            </a:r>
            <a:r>
              <a:rPr lang="en-US" baseline="-25000" dirty="0"/>
              <a:t>8</a:t>
            </a:r>
            <a:r>
              <a:rPr lang="en-US" dirty="0"/>
              <a:t>) + b</a:t>
            </a:r>
            <a:r>
              <a:rPr lang="en-US" baseline="-25000" dirty="0"/>
              <a:t>3</a:t>
            </a:r>
            <a:r>
              <a:rPr lang="en-US" dirty="0"/>
              <a:t> </a:t>
            </a:r>
          </a:p>
          <a:p>
            <a:pPr marL="0" indent="0">
              <a:buNone/>
            </a:pPr>
            <a:r>
              <a:rPr lang="en-US" dirty="0"/>
              <a:t>		* </a:t>
            </a:r>
            <a:r>
              <a:rPr lang="en-US" dirty="0" err="1"/>
              <a:t>r</a:t>
            </a:r>
            <a:r>
              <a:rPr lang="en-US" baseline="-25000" dirty="0" err="1"/>
              <a:t>bw</a:t>
            </a:r>
            <a:r>
              <a:rPr lang="en-US" dirty="0"/>
              <a:t> * (x</a:t>
            </a:r>
            <a:r>
              <a:rPr lang="en-US" baseline="-25000" dirty="0"/>
              <a:t>9</a:t>
            </a:r>
            <a:r>
              <a:rPr lang="en-US" dirty="0"/>
              <a:t>, x</a:t>
            </a:r>
            <a:r>
              <a:rPr lang="en-US" baseline="-25000" dirty="0"/>
              <a:t>10</a:t>
            </a:r>
            <a:r>
              <a:rPr lang="en-US" dirty="0"/>
              <a:t>, x</a:t>
            </a:r>
            <a:r>
              <a:rPr lang="en-US" baseline="-25000" dirty="0"/>
              <a:t>11</a:t>
            </a:r>
            <a:r>
              <a:rPr lang="en-US" dirty="0"/>
              <a:t>, x</a:t>
            </a:r>
            <a:r>
              <a:rPr lang="en-US" baseline="-25000" dirty="0"/>
              <a:t>12</a:t>
            </a:r>
            <a:r>
              <a:rPr lang="en-US" dirty="0"/>
              <a:t>)  </a:t>
            </a:r>
          </a:p>
          <a:p>
            <a:pPr marL="0" indent="0">
              <a:buNone/>
            </a:pPr>
            <a:r>
              <a:rPr lang="en-US" dirty="0"/>
              <a:t>	= b * (</a:t>
            </a:r>
            <a:r>
              <a:rPr lang="en-US" dirty="0" err="1"/>
              <a:t>r</a:t>
            </a:r>
            <a:r>
              <a:rPr lang="en-US" baseline="-25000" dirty="0" err="1"/>
              <a:t>bw</a:t>
            </a:r>
            <a:r>
              <a:rPr lang="en-US" dirty="0"/>
              <a:t> * (x</a:t>
            </a:r>
            <a:r>
              <a:rPr lang="en-US" baseline="-25000" dirty="0"/>
              <a:t>1</a:t>
            </a:r>
            <a:r>
              <a:rPr lang="en-US" dirty="0"/>
              <a:t>, x</a:t>
            </a:r>
            <a:r>
              <a:rPr lang="en-US" baseline="-25000" dirty="0"/>
              <a:t>2</a:t>
            </a:r>
            <a:r>
              <a:rPr lang="en-US" dirty="0"/>
              <a:t>, x</a:t>
            </a:r>
            <a:r>
              <a:rPr lang="en-US" baseline="-25000" dirty="0"/>
              <a:t>3</a:t>
            </a:r>
            <a:r>
              <a:rPr lang="en-US" dirty="0"/>
              <a:t>, x</a:t>
            </a:r>
            <a:r>
              <a:rPr lang="en-US" baseline="-25000" dirty="0"/>
              <a:t>4</a:t>
            </a:r>
            <a:r>
              <a:rPr lang="en-US" dirty="0"/>
              <a:t>)</a:t>
            </a:r>
            <a:r>
              <a:rPr lang="en-US" baseline="-25000" dirty="0"/>
              <a:t>,</a:t>
            </a:r>
            <a:r>
              <a:rPr lang="en-US" dirty="0"/>
              <a:t> </a:t>
            </a:r>
            <a:r>
              <a:rPr lang="en-US" dirty="0" err="1"/>
              <a:t>r</a:t>
            </a:r>
            <a:r>
              <a:rPr lang="en-US" baseline="-25000" dirty="0" err="1"/>
              <a:t>bw</a:t>
            </a:r>
            <a:r>
              <a:rPr lang="en-US" dirty="0"/>
              <a:t> * (x</a:t>
            </a:r>
            <a:r>
              <a:rPr lang="en-US" baseline="-25000" dirty="0"/>
              <a:t>5</a:t>
            </a:r>
            <a:r>
              <a:rPr lang="en-US" dirty="0"/>
              <a:t>, x</a:t>
            </a:r>
            <a:r>
              <a:rPr lang="en-US" baseline="-25000" dirty="0"/>
              <a:t>6</a:t>
            </a:r>
            <a:r>
              <a:rPr lang="en-US" dirty="0"/>
              <a:t>, x</a:t>
            </a:r>
            <a:r>
              <a:rPr lang="en-US" baseline="-25000" dirty="0"/>
              <a:t>7</a:t>
            </a:r>
            <a:r>
              <a:rPr lang="en-US" dirty="0"/>
              <a:t>, x</a:t>
            </a:r>
            <a:r>
              <a:rPr lang="en-US" baseline="-25000" dirty="0"/>
              <a:t>8</a:t>
            </a:r>
            <a:r>
              <a:rPr lang="en-US" dirty="0"/>
              <a:t>), </a:t>
            </a:r>
            <a:r>
              <a:rPr lang="en-US" dirty="0" err="1"/>
              <a:t>r</a:t>
            </a:r>
            <a:r>
              <a:rPr lang="en-US" baseline="-25000" dirty="0" err="1"/>
              <a:t>bw</a:t>
            </a:r>
            <a:r>
              <a:rPr lang="en-US" dirty="0"/>
              <a:t> </a:t>
            </a:r>
          </a:p>
          <a:p>
            <a:pPr marL="0" indent="0">
              <a:buNone/>
            </a:pPr>
            <a:r>
              <a:rPr lang="en-US" dirty="0"/>
              <a:t>		* (x</a:t>
            </a:r>
            <a:r>
              <a:rPr lang="en-US" baseline="-25000" dirty="0"/>
              <a:t>9</a:t>
            </a:r>
            <a:r>
              <a:rPr lang="en-US" dirty="0"/>
              <a:t>, x</a:t>
            </a:r>
            <a:r>
              <a:rPr lang="en-US" baseline="-25000" dirty="0"/>
              <a:t>10</a:t>
            </a:r>
            <a:r>
              <a:rPr lang="en-US" dirty="0"/>
              <a:t>, x</a:t>
            </a:r>
            <a:r>
              <a:rPr lang="en-US" baseline="-25000" dirty="0"/>
              <a:t>11</a:t>
            </a:r>
            <a:r>
              <a:rPr lang="en-US" dirty="0"/>
              <a:t>, x</a:t>
            </a:r>
            <a:r>
              <a:rPr lang="en-US" baseline="-25000" dirty="0"/>
              <a:t>12</a:t>
            </a:r>
            <a:r>
              <a:rPr lang="en-US" dirty="0"/>
              <a:t>))</a:t>
            </a:r>
          </a:p>
          <a:p>
            <a:pPr marL="0" indent="0">
              <a:buNone/>
            </a:pPr>
            <a:r>
              <a:rPr lang="en-US" i="1" dirty="0"/>
              <a:t>X</a:t>
            </a:r>
            <a:r>
              <a:rPr lang="en-US" i="1" baseline="30000" dirty="0"/>
              <a:t>5</a:t>
            </a:r>
            <a:r>
              <a:rPr lang="en-US" i="1" baseline="-25000" dirty="0"/>
              <a:t>sk</a:t>
            </a:r>
            <a:r>
              <a:rPr lang="en-US" dirty="0"/>
              <a:t> = </a:t>
            </a:r>
            <a:r>
              <a:rPr lang="en-US" i="1" dirty="0" err="1"/>
              <a:t>r</a:t>
            </a:r>
            <a:r>
              <a:rPr lang="en-US" i="1" baseline="-25000" dirty="0" err="1"/>
              <a:t>sw</a:t>
            </a:r>
            <a:r>
              <a:rPr lang="en-US" i="1" dirty="0"/>
              <a:t> * X</a:t>
            </a:r>
            <a:r>
              <a:rPr lang="en-US" i="1" baseline="30000" dirty="0"/>
              <a:t>5</a:t>
            </a:r>
            <a:r>
              <a:rPr lang="en-US" i="1" baseline="-25000" dirty="0"/>
              <a:t>sw</a:t>
            </a:r>
          </a:p>
          <a:p>
            <a:pPr marL="0" indent="0">
              <a:buNone/>
            </a:pPr>
            <a:r>
              <a:rPr lang="en-US" baseline="-25000" dirty="0"/>
              <a:t>	</a:t>
            </a:r>
            <a:r>
              <a:rPr lang="en-US" dirty="0"/>
              <a:t>= b</a:t>
            </a:r>
            <a:r>
              <a:rPr lang="en-US" baseline="-25000" dirty="0"/>
              <a:t>1</a:t>
            </a:r>
            <a:r>
              <a:rPr lang="en-US" dirty="0"/>
              <a:t> * </a:t>
            </a:r>
            <a:r>
              <a:rPr lang="en-US" dirty="0" err="1"/>
              <a:t>r</a:t>
            </a:r>
            <a:r>
              <a:rPr lang="en-US" baseline="-25000" dirty="0" err="1"/>
              <a:t>bw</a:t>
            </a:r>
            <a:r>
              <a:rPr lang="en-US" dirty="0"/>
              <a:t> * (x</a:t>
            </a:r>
            <a:r>
              <a:rPr lang="en-US" baseline="-25000" dirty="0"/>
              <a:t>5</a:t>
            </a:r>
            <a:r>
              <a:rPr lang="en-US" dirty="0"/>
              <a:t>, x</a:t>
            </a:r>
            <a:r>
              <a:rPr lang="en-US" baseline="-25000" dirty="0"/>
              <a:t>6</a:t>
            </a:r>
            <a:r>
              <a:rPr lang="en-US" dirty="0"/>
              <a:t>, x</a:t>
            </a:r>
            <a:r>
              <a:rPr lang="en-US" baseline="-25000" dirty="0"/>
              <a:t>7</a:t>
            </a:r>
            <a:r>
              <a:rPr lang="en-US" dirty="0"/>
              <a:t>, x</a:t>
            </a:r>
            <a:r>
              <a:rPr lang="en-US" baseline="-25000" dirty="0"/>
              <a:t>8</a:t>
            </a:r>
            <a:r>
              <a:rPr lang="en-US" dirty="0"/>
              <a:t>) + b</a:t>
            </a:r>
            <a:r>
              <a:rPr lang="en-US" baseline="-25000" dirty="0"/>
              <a:t>2</a:t>
            </a:r>
            <a:r>
              <a:rPr lang="en-US" dirty="0"/>
              <a:t> * </a:t>
            </a:r>
            <a:r>
              <a:rPr lang="en-US" dirty="0" err="1"/>
              <a:t>r</a:t>
            </a:r>
            <a:r>
              <a:rPr lang="en-US" baseline="-25000" dirty="0" err="1"/>
              <a:t>bw</a:t>
            </a:r>
            <a:r>
              <a:rPr lang="en-US" dirty="0"/>
              <a:t> * (x</a:t>
            </a:r>
            <a:r>
              <a:rPr lang="en-US" baseline="-25000" dirty="0"/>
              <a:t>9</a:t>
            </a:r>
            <a:r>
              <a:rPr lang="en-US" dirty="0"/>
              <a:t>, x</a:t>
            </a:r>
            <a:r>
              <a:rPr lang="en-US" baseline="-25000" dirty="0"/>
              <a:t>10</a:t>
            </a:r>
            <a:r>
              <a:rPr lang="en-US" dirty="0"/>
              <a:t>, x</a:t>
            </a:r>
            <a:r>
              <a:rPr lang="en-US" baseline="-25000" dirty="0"/>
              <a:t>11</a:t>
            </a:r>
            <a:r>
              <a:rPr lang="en-US" dirty="0"/>
              <a:t>, x</a:t>
            </a:r>
            <a:r>
              <a:rPr lang="en-US" baseline="-25000" dirty="0"/>
              <a:t>12</a:t>
            </a:r>
            <a:r>
              <a:rPr lang="en-US" dirty="0"/>
              <a:t>) + b</a:t>
            </a:r>
            <a:r>
              <a:rPr lang="en-US" baseline="-25000" dirty="0"/>
              <a:t>3</a:t>
            </a:r>
            <a:r>
              <a:rPr lang="en-US" dirty="0"/>
              <a:t> </a:t>
            </a:r>
          </a:p>
          <a:p>
            <a:pPr marL="0" indent="0">
              <a:buNone/>
            </a:pPr>
            <a:r>
              <a:rPr lang="en-US" dirty="0"/>
              <a:t>		* </a:t>
            </a:r>
            <a:r>
              <a:rPr lang="en-US" dirty="0" err="1"/>
              <a:t>r</a:t>
            </a:r>
            <a:r>
              <a:rPr lang="en-US" baseline="-25000" dirty="0" err="1"/>
              <a:t>bw</a:t>
            </a:r>
            <a:r>
              <a:rPr lang="en-US" dirty="0"/>
              <a:t> * (x</a:t>
            </a:r>
            <a:r>
              <a:rPr lang="en-US" baseline="-25000" dirty="0"/>
              <a:t>13</a:t>
            </a:r>
            <a:r>
              <a:rPr lang="en-US" dirty="0"/>
              <a:t>, x</a:t>
            </a:r>
            <a:r>
              <a:rPr lang="en-US" baseline="-25000" dirty="0"/>
              <a:t>14</a:t>
            </a:r>
            <a:r>
              <a:rPr lang="en-US" dirty="0"/>
              <a:t>, x</a:t>
            </a:r>
            <a:r>
              <a:rPr lang="en-US" baseline="-25000" dirty="0"/>
              <a:t>15</a:t>
            </a:r>
            <a:r>
              <a:rPr lang="en-US" dirty="0"/>
              <a:t>, x</a:t>
            </a:r>
            <a:r>
              <a:rPr lang="en-US" baseline="-25000" dirty="0"/>
              <a:t>16</a:t>
            </a:r>
            <a:r>
              <a:rPr lang="en-US" dirty="0"/>
              <a:t>)  </a:t>
            </a:r>
          </a:p>
          <a:p>
            <a:pPr marL="0" indent="0">
              <a:buNone/>
            </a:pPr>
            <a:r>
              <a:rPr lang="en-US" dirty="0"/>
              <a:t>	= b * (</a:t>
            </a:r>
            <a:r>
              <a:rPr lang="en-US" dirty="0" err="1"/>
              <a:t>r</a:t>
            </a:r>
            <a:r>
              <a:rPr lang="en-US" baseline="-25000" dirty="0" err="1"/>
              <a:t>bw</a:t>
            </a:r>
            <a:r>
              <a:rPr lang="en-US" dirty="0"/>
              <a:t> * (x</a:t>
            </a:r>
            <a:r>
              <a:rPr lang="en-US" baseline="-25000" dirty="0"/>
              <a:t>5</a:t>
            </a:r>
            <a:r>
              <a:rPr lang="en-US" dirty="0"/>
              <a:t>, x</a:t>
            </a:r>
            <a:r>
              <a:rPr lang="en-US" baseline="-25000" dirty="0"/>
              <a:t>6</a:t>
            </a:r>
            <a:r>
              <a:rPr lang="en-US" dirty="0"/>
              <a:t>, x</a:t>
            </a:r>
            <a:r>
              <a:rPr lang="en-US" baseline="-25000" dirty="0"/>
              <a:t>7</a:t>
            </a:r>
            <a:r>
              <a:rPr lang="en-US" dirty="0"/>
              <a:t>, x</a:t>
            </a:r>
            <a:r>
              <a:rPr lang="en-US" baseline="-25000" dirty="0"/>
              <a:t>8</a:t>
            </a:r>
            <a:r>
              <a:rPr lang="en-US" dirty="0"/>
              <a:t>)</a:t>
            </a:r>
            <a:r>
              <a:rPr lang="en-US" baseline="-25000" dirty="0"/>
              <a:t>,</a:t>
            </a:r>
            <a:r>
              <a:rPr lang="en-US" dirty="0"/>
              <a:t> </a:t>
            </a:r>
            <a:r>
              <a:rPr lang="en-US" dirty="0" err="1"/>
              <a:t>r</a:t>
            </a:r>
            <a:r>
              <a:rPr lang="en-US" baseline="-25000" dirty="0" err="1"/>
              <a:t>bw</a:t>
            </a:r>
            <a:r>
              <a:rPr lang="en-US" dirty="0"/>
              <a:t> * (x</a:t>
            </a:r>
            <a:r>
              <a:rPr lang="en-US" baseline="-25000" dirty="0"/>
              <a:t>9</a:t>
            </a:r>
            <a:r>
              <a:rPr lang="en-US" dirty="0"/>
              <a:t>, x</a:t>
            </a:r>
            <a:r>
              <a:rPr lang="en-US" baseline="-25000" dirty="0"/>
              <a:t>10</a:t>
            </a:r>
            <a:r>
              <a:rPr lang="en-US" dirty="0"/>
              <a:t>, x</a:t>
            </a:r>
            <a:r>
              <a:rPr lang="en-US" baseline="-25000" dirty="0"/>
              <a:t>11</a:t>
            </a:r>
            <a:r>
              <a:rPr lang="en-US" dirty="0"/>
              <a:t>, x</a:t>
            </a:r>
            <a:r>
              <a:rPr lang="en-US" baseline="-25000" dirty="0"/>
              <a:t>12</a:t>
            </a:r>
            <a:r>
              <a:rPr lang="en-US" dirty="0"/>
              <a:t>), </a:t>
            </a:r>
            <a:r>
              <a:rPr lang="en-US" dirty="0" err="1"/>
              <a:t>r</a:t>
            </a:r>
            <a:r>
              <a:rPr lang="en-US" baseline="-25000" dirty="0" err="1"/>
              <a:t>bw</a:t>
            </a:r>
            <a:r>
              <a:rPr lang="en-US" dirty="0"/>
              <a:t> </a:t>
            </a:r>
          </a:p>
          <a:p>
            <a:pPr marL="0" indent="0">
              <a:buNone/>
            </a:pPr>
            <a:r>
              <a:rPr lang="en-US" dirty="0"/>
              <a:t>		* (x</a:t>
            </a:r>
            <a:r>
              <a:rPr lang="en-US" baseline="-25000" dirty="0"/>
              <a:t>13</a:t>
            </a:r>
            <a:r>
              <a:rPr lang="en-US" dirty="0"/>
              <a:t>, x</a:t>
            </a:r>
            <a:r>
              <a:rPr lang="en-US" baseline="-25000" dirty="0"/>
              <a:t>14</a:t>
            </a:r>
            <a:r>
              <a:rPr lang="en-US" dirty="0"/>
              <a:t>, x</a:t>
            </a:r>
            <a:r>
              <a:rPr lang="en-US" baseline="-25000" dirty="0"/>
              <a:t>15</a:t>
            </a:r>
            <a:r>
              <a:rPr lang="en-US" dirty="0"/>
              <a:t>, x</a:t>
            </a:r>
            <a:r>
              <a:rPr lang="en-US" baseline="-25000" dirty="0"/>
              <a:t>16</a:t>
            </a:r>
            <a:r>
              <a:rPr lang="en-US" dirty="0"/>
              <a:t>))</a:t>
            </a:r>
          </a:p>
          <a:p>
            <a:pPr marL="0" indent="0">
              <a:buNone/>
            </a:pPr>
            <a:endParaRPr lang="en-US" dirty="0"/>
          </a:p>
        </p:txBody>
      </p:sp>
    </p:spTree>
    <p:extLst>
      <p:ext uri="{BB962C8B-B14F-4D97-AF65-F5344CB8AC3E}">
        <p14:creationId xmlns:p14="http://schemas.microsoft.com/office/powerpoint/2010/main" val="4012158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Vector Partitioning Visual</a:t>
            </a:r>
          </a:p>
        </p:txBody>
      </p:sp>
      <p:pic>
        <p:nvPicPr>
          <p:cNvPr id="4" name="Picture 3"/>
          <p:cNvPicPr>
            <a:picLocks noChangeAspect="1"/>
          </p:cNvPicPr>
          <p:nvPr/>
        </p:nvPicPr>
        <p:blipFill>
          <a:blip r:embed="rId2"/>
          <a:stretch>
            <a:fillRect/>
          </a:stretch>
        </p:blipFill>
        <p:spPr>
          <a:xfrm>
            <a:off x="606375" y="1926221"/>
            <a:ext cx="8031646" cy="4668501"/>
          </a:xfrm>
          <a:prstGeom prst="rect">
            <a:avLst/>
          </a:prstGeom>
        </p:spPr>
      </p:pic>
    </p:spTree>
    <p:extLst>
      <p:ext uri="{BB962C8B-B14F-4D97-AF65-F5344CB8AC3E}">
        <p14:creationId xmlns:p14="http://schemas.microsoft.com/office/powerpoint/2010/main" val="55814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Average Data Generated</a:t>
            </a:r>
          </a:p>
        </p:txBody>
      </p:sp>
      <p:pic>
        <p:nvPicPr>
          <p:cNvPr id="5" name="Picture 4"/>
          <p:cNvPicPr>
            <a:picLocks noChangeAspect="1"/>
          </p:cNvPicPr>
          <p:nvPr/>
        </p:nvPicPr>
        <p:blipFill>
          <a:blip r:embed="rId2"/>
          <a:stretch>
            <a:fillRect/>
          </a:stretch>
        </p:blipFill>
        <p:spPr>
          <a:xfrm>
            <a:off x="1190539" y="1893459"/>
            <a:ext cx="6733159" cy="4756141"/>
          </a:xfrm>
          <a:prstGeom prst="rect">
            <a:avLst/>
          </a:prstGeom>
        </p:spPr>
      </p:pic>
    </p:spTree>
    <p:extLst>
      <p:ext uri="{BB962C8B-B14F-4D97-AF65-F5344CB8AC3E}">
        <p14:creationId xmlns:p14="http://schemas.microsoft.com/office/powerpoint/2010/main" val="8842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Implementation in </a:t>
            </a:r>
            <a:r>
              <a:rPr lang="en-US" dirty="0" err="1"/>
              <a:t>Statstream</a:t>
            </a:r>
            <a:endParaRPr lang="en-US" dirty="0"/>
          </a:p>
        </p:txBody>
      </p:sp>
      <p:sp>
        <p:nvSpPr>
          <p:cNvPr id="3" name="Content Placeholder 2"/>
          <p:cNvSpPr>
            <a:spLocks noGrp="1"/>
          </p:cNvSpPr>
          <p:nvPr>
            <p:ph idx="1"/>
          </p:nvPr>
        </p:nvSpPr>
        <p:spPr>
          <a:xfrm>
            <a:off x="275730" y="1885629"/>
            <a:ext cx="8415203" cy="4596975"/>
          </a:xfrm>
        </p:spPr>
        <p:txBody>
          <a:bodyPr>
            <a:normAutofit fontScale="85000" lnSpcReduction="20000"/>
          </a:bodyPr>
          <a:lstStyle/>
          <a:p>
            <a:pPr marL="0" indent="0">
              <a:buNone/>
            </a:pPr>
            <a:r>
              <a:rPr lang="en-US" dirty="0"/>
              <a:t>To determine the closeness of the vectors we partition each sketch vector into sub vectors and build data structures for the sub vectors. </a:t>
            </a:r>
          </a:p>
          <a:p>
            <a:pPr marL="0" indent="0">
              <a:buNone/>
            </a:pPr>
            <a:r>
              <a:rPr lang="en-US" dirty="0"/>
              <a:t>Given the idea of partitioning sketch vectors, the problem comes down to how we can combine the results of the different partitions.  </a:t>
            </a:r>
          </a:p>
          <a:p>
            <a:pPr marL="0" indent="0">
              <a:buNone/>
            </a:pPr>
            <a:r>
              <a:rPr lang="en-US" dirty="0"/>
              <a:t>For example, if each sketch vector is of length 40, we might partition each into ten groups of size four. Consequently, this would yield ten data structures. Then the adjacent results of pairs, are combined from each data structure to determine an overall set of candidate correlated windows. </a:t>
            </a:r>
          </a:p>
          <a:p>
            <a:pPr marL="0" indent="0">
              <a:buNone/>
            </a:pPr>
            <a:r>
              <a:rPr lang="en-US" dirty="0"/>
              <a:t>We use correlation and distance more or less interchangeably because one can be computed from the other once the data has been normalized. </a:t>
            </a:r>
            <a:r>
              <a:rPr lang="en-US" dirty="0" err="1"/>
              <a:t>Specically</a:t>
            </a:r>
            <a:r>
              <a:rPr lang="en-US" dirty="0"/>
              <a:t>, Pearson correlation is related to Euclidean distance as follows:</a:t>
            </a:r>
          </a:p>
          <a:p>
            <a:pPr marL="0" indent="0" algn="ctr">
              <a:buNone/>
            </a:pPr>
            <a:r>
              <a:rPr lang="es-ES_tradnl" dirty="0"/>
              <a:t>D</a:t>
            </a:r>
            <a:r>
              <a:rPr lang="es-ES_tradnl" baseline="30000" dirty="0"/>
              <a:t>2</a:t>
            </a:r>
            <a:r>
              <a:rPr lang="es-ES_tradnl" dirty="0"/>
              <a:t> (</a:t>
            </a:r>
            <a:r>
              <a:rPr lang="es-ES_tradnl" dirty="0" err="1"/>
              <a:t>ŵ</a:t>
            </a:r>
            <a:r>
              <a:rPr lang="es-ES_tradnl" dirty="0"/>
              <a:t>, </a:t>
            </a:r>
            <a:r>
              <a:rPr lang="es-ES_tradnl" dirty="0" err="1"/>
              <a:t>ŷ</a:t>
            </a:r>
            <a:r>
              <a:rPr lang="es-ES_tradnl" dirty="0"/>
              <a:t>) = 2(1 – </a:t>
            </a:r>
            <a:r>
              <a:rPr lang="es-ES_tradnl" i="1" dirty="0" err="1"/>
              <a:t>corr</a:t>
            </a:r>
            <a:r>
              <a:rPr lang="es-ES_tradnl" dirty="0"/>
              <a:t>(w, y))</a:t>
            </a:r>
            <a:endParaRPr lang="en-US" dirty="0"/>
          </a:p>
        </p:txBody>
      </p:sp>
    </p:spTree>
    <p:extLst>
      <p:ext uri="{BB962C8B-B14F-4D97-AF65-F5344CB8AC3E}">
        <p14:creationId xmlns:p14="http://schemas.microsoft.com/office/powerpoint/2010/main" val="3396434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Implementation in </a:t>
            </a:r>
            <a:r>
              <a:rPr lang="en-US" dirty="0" err="1"/>
              <a:t>Statstream</a:t>
            </a:r>
            <a:endParaRPr lang="en-US" dirty="0"/>
          </a:p>
        </p:txBody>
      </p:sp>
      <p:sp>
        <p:nvSpPr>
          <p:cNvPr id="3" name="Content Placeholder 2"/>
          <p:cNvSpPr>
            <a:spLocks noGrp="1"/>
          </p:cNvSpPr>
          <p:nvPr>
            <p:ph idx="1"/>
          </p:nvPr>
        </p:nvSpPr>
        <p:spPr/>
        <p:txBody>
          <a:bodyPr>
            <a:normAutofit/>
          </a:bodyPr>
          <a:lstStyle/>
          <a:p>
            <a:r>
              <a:rPr lang="en-US" dirty="0"/>
              <a:t> Partition each sketch vector</a:t>
            </a:r>
            <a:r>
              <a:rPr lang="en-US" i="1" dirty="0"/>
              <a:t> s </a:t>
            </a:r>
            <a:r>
              <a:rPr lang="en-US" dirty="0"/>
              <a:t>of size </a:t>
            </a:r>
            <a:r>
              <a:rPr lang="en-US" i="1" dirty="0"/>
              <a:t>N</a:t>
            </a:r>
            <a:r>
              <a:rPr lang="en-US" dirty="0"/>
              <a:t> into groups of some size </a:t>
            </a:r>
            <a:r>
              <a:rPr lang="en-US" i="1" dirty="0"/>
              <a:t>g</a:t>
            </a:r>
            <a:r>
              <a:rPr lang="en-US" dirty="0"/>
              <a:t>.</a:t>
            </a:r>
          </a:p>
          <a:p>
            <a:r>
              <a:rPr lang="en-US" dirty="0"/>
              <a:t>The </a:t>
            </a:r>
            <a:r>
              <a:rPr lang="en-US" i="1" dirty="0" err="1"/>
              <a:t>i</a:t>
            </a:r>
            <a:r>
              <a:rPr lang="en-US" i="1" baseline="-25000" dirty="0" err="1"/>
              <a:t>th</a:t>
            </a:r>
            <a:r>
              <a:rPr lang="en-US" dirty="0"/>
              <a:t> group of each sketch vector </a:t>
            </a:r>
            <a:r>
              <a:rPr lang="en-US" i="1" dirty="0"/>
              <a:t>s</a:t>
            </a:r>
            <a:r>
              <a:rPr lang="en-US" dirty="0"/>
              <a:t> is placed in the </a:t>
            </a:r>
            <a:r>
              <a:rPr lang="en-US" i="1" dirty="0" err="1"/>
              <a:t>i</a:t>
            </a:r>
            <a:r>
              <a:rPr lang="en-US" i="1" baseline="-25000" dirty="0" err="1"/>
              <a:t>th</a:t>
            </a:r>
            <a:r>
              <a:rPr lang="en-US" i="1" dirty="0"/>
              <a:t> </a:t>
            </a:r>
            <a:r>
              <a:rPr lang="en-US" dirty="0"/>
              <a:t>grid structure of dimension </a:t>
            </a:r>
            <a:r>
              <a:rPr lang="en-US" i="1" dirty="0"/>
              <a:t>g</a:t>
            </a:r>
            <a:r>
              <a:rPr lang="en-US" dirty="0"/>
              <a:t>.</a:t>
            </a:r>
          </a:p>
          <a:p>
            <a:r>
              <a:rPr lang="en-US" dirty="0"/>
              <a:t>If two sketch vectors s</a:t>
            </a:r>
            <a:r>
              <a:rPr lang="en-US" baseline="-25000" dirty="0"/>
              <a:t>1</a:t>
            </a:r>
            <a:r>
              <a:rPr lang="en-US" dirty="0"/>
              <a:t> and s</a:t>
            </a:r>
            <a:r>
              <a:rPr lang="en-US" baseline="-25000" dirty="0"/>
              <a:t>2</a:t>
            </a:r>
            <a:r>
              <a:rPr lang="en-US" dirty="0"/>
              <a:t> are within distance	 </a:t>
            </a:r>
            <a:r>
              <a:rPr lang="en-US" i="1" dirty="0"/>
              <a:t>c * d</a:t>
            </a:r>
            <a:r>
              <a:rPr lang="en-US" i="1" baseline="30000" dirty="0"/>
              <a:t>1</a:t>
            </a:r>
            <a:r>
              <a:rPr lang="en-US" i="1" dirty="0"/>
              <a:t> </a:t>
            </a:r>
            <a:r>
              <a:rPr lang="en-US" dirty="0"/>
              <a:t>in more than a fraction </a:t>
            </a:r>
            <a:r>
              <a:rPr lang="en-US" i="1" dirty="0"/>
              <a:t>f</a:t>
            </a:r>
            <a:r>
              <a:rPr lang="en-US" dirty="0"/>
              <a:t> of the groups, then the corresponding windows are </a:t>
            </a:r>
            <a:r>
              <a:rPr lang="en-US" u="sng" dirty="0"/>
              <a:t>candidate-highly-correlated</a:t>
            </a:r>
            <a:r>
              <a:rPr lang="en-US" dirty="0"/>
              <a:t> windows and will accordingly be checked exactly.</a:t>
            </a:r>
          </a:p>
        </p:txBody>
      </p:sp>
    </p:spTree>
    <p:extLst>
      <p:ext uri="{BB962C8B-B14F-4D97-AF65-F5344CB8AC3E}">
        <p14:creationId xmlns:p14="http://schemas.microsoft.com/office/powerpoint/2010/main" val="1535405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Implementation in </a:t>
            </a:r>
            <a:r>
              <a:rPr lang="en-US" dirty="0" err="1"/>
              <a:t>Statstream</a:t>
            </a:r>
            <a:endParaRPr lang="en-US" dirty="0"/>
          </a:p>
        </p:txBody>
      </p:sp>
      <p:pic>
        <p:nvPicPr>
          <p:cNvPr id="6" name="Picture 5"/>
          <p:cNvPicPr>
            <a:picLocks noChangeAspect="1"/>
          </p:cNvPicPr>
          <p:nvPr/>
        </p:nvPicPr>
        <p:blipFill>
          <a:blip r:embed="rId3"/>
          <a:stretch>
            <a:fillRect/>
          </a:stretch>
        </p:blipFill>
        <p:spPr>
          <a:xfrm>
            <a:off x="1164082" y="1761668"/>
            <a:ext cx="6978068" cy="4813545"/>
          </a:xfrm>
          <a:prstGeom prst="rect">
            <a:avLst/>
          </a:prstGeom>
        </p:spPr>
      </p:pic>
    </p:spTree>
    <p:extLst>
      <p:ext uri="{BB962C8B-B14F-4D97-AF65-F5344CB8AC3E}">
        <p14:creationId xmlns:p14="http://schemas.microsoft.com/office/powerpoint/2010/main" val="1504692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Statsream</a:t>
            </a:r>
            <a:r>
              <a:rPr lang="en-US" dirty="0"/>
              <a:t> Renewed</a:t>
            </a:r>
          </a:p>
        </p:txBody>
      </p:sp>
      <p:sp>
        <p:nvSpPr>
          <p:cNvPr id="3" name="Content Placeholder 2"/>
          <p:cNvSpPr>
            <a:spLocks noGrp="1"/>
          </p:cNvSpPr>
          <p:nvPr>
            <p:ph idx="1"/>
          </p:nvPr>
        </p:nvSpPr>
        <p:spPr/>
        <p:txBody>
          <a:bodyPr>
            <a:normAutofit lnSpcReduction="10000"/>
          </a:bodyPr>
          <a:lstStyle/>
          <a:p>
            <a:r>
              <a:rPr lang="en-US" dirty="0"/>
              <a:t>The authors of the paper translated the </a:t>
            </a:r>
            <a:r>
              <a:rPr lang="en-US" dirty="0" err="1"/>
              <a:t>Statstream</a:t>
            </a:r>
            <a:r>
              <a:rPr lang="en-US" dirty="0"/>
              <a:t> software from the language K to Python to increase popularity because Python has a larger more developed community.  </a:t>
            </a:r>
          </a:p>
          <a:p>
            <a:r>
              <a:rPr lang="en-US" dirty="0"/>
              <a:t>In addition to a programming language change they also did some minor debugging for things such as:</a:t>
            </a:r>
          </a:p>
          <a:p>
            <a:pPr lvl="1"/>
            <a:r>
              <a:rPr lang="en-US" dirty="0"/>
              <a:t>Normalization Code</a:t>
            </a:r>
          </a:p>
          <a:p>
            <a:pPr lvl="1"/>
            <a:r>
              <a:rPr lang="en-US" dirty="0"/>
              <a:t>Division by Zero</a:t>
            </a:r>
          </a:p>
          <a:p>
            <a:r>
              <a:rPr lang="en-US" dirty="0" err="1"/>
              <a:t>Statstream</a:t>
            </a:r>
            <a:r>
              <a:rPr lang="en-US" dirty="0"/>
              <a:t> was also given a graphical interface “makeover”</a:t>
            </a:r>
          </a:p>
        </p:txBody>
      </p:sp>
    </p:spTree>
    <p:extLst>
      <p:ext uri="{BB962C8B-B14F-4D97-AF65-F5344CB8AC3E}">
        <p14:creationId xmlns:p14="http://schemas.microsoft.com/office/powerpoint/2010/main" val="43247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42" y="381000"/>
            <a:ext cx="3509758" cy="1153130"/>
          </a:xfrm>
        </p:spPr>
        <p:txBody>
          <a:bodyPr/>
          <a:lstStyle/>
          <a:p>
            <a:r>
              <a:rPr lang="en-US" dirty="0"/>
              <a:t>Online Machine Learning </a:t>
            </a:r>
          </a:p>
        </p:txBody>
      </p:sp>
      <p:sp>
        <p:nvSpPr>
          <p:cNvPr id="3" name="Text Placeholder 2"/>
          <p:cNvSpPr>
            <a:spLocks noGrp="1"/>
          </p:cNvSpPr>
          <p:nvPr>
            <p:ph type="body" sz="half" idx="2"/>
          </p:nvPr>
        </p:nvSpPr>
        <p:spPr>
          <a:xfrm>
            <a:off x="608946" y="1656843"/>
            <a:ext cx="3250360" cy="4773612"/>
          </a:xfrm>
        </p:spPr>
        <p:txBody>
          <a:bodyPr/>
          <a:lstStyle/>
          <a:p>
            <a:r>
              <a:rPr lang="en-US" dirty="0"/>
              <a:t>We conclude our analysis by simulating a simplistic</a:t>
            </a:r>
            <a:r>
              <a:rPr lang="ru-RU" dirty="0"/>
              <a:t> </a:t>
            </a:r>
            <a:r>
              <a:rPr lang="en-US" dirty="0"/>
              <a:t>model of a trading environment. The trading strategy we follow is the most basic we</a:t>
            </a:r>
            <a:r>
              <a:rPr lang="ru-RU" dirty="0"/>
              <a:t> </a:t>
            </a:r>
            <a:r>
              <a:rPr lang="en-US" dirty="0"/>
              <a:t>could think of, meaning that the predictions based on our new algorithm manage to</a:t>
            </a:r>
            <a:r>
              <a:rPr lang="ru-RU" dirty="0"/>
              <a:t> </a:t>
            </a:r>
            <a:r>
              <a:rPr lang="en-US" dirty="0"/>
              <a:t>deliver substantial profits even if the trading part of the algorithm is not necessarily the most sophisticated. </a:t>
            </a:r>
          </a:p>
          <a:p>
            <a:r>
              <a:rPr lang="en-US" dirty="0"/>
              <a:t>For the most part we based our analyses</a:t>
            </a:r>
            <a:r>
              <a:rPr lang="en-US" b="1" dirty="0"/>
              <a:t> </a:t>
            </a:r>
            <a:r>
              <a:rPr lang="en-US" dirty="0"/>
              <a:t>on</a:t>
            </a:r>
            <a:r>
              <a:rPr lang="en-US" b="1" dirty="0"/>
              <a:t> </a:t>
            </a:r>
            <a:r>
              <a:rPr lang="en-US" b="1" dirty="0" err="1"/>
              <a:t>Forex</a:t>
            </a:r>
            <a:r>
              <a:rPr lang="en-US" b="1" dirty="0"/>
              <a:t> </a:t>
            </a:r>
            <a:r>
              <a:rPr lang="en-US" dirty="0"/>
              <a:t>data but we also experimented with more than </a:t>
            </a:r>
            <a:r>
              <a:rPr lang="en-US" dirty="0" err="1"/>
              <a:t>nancial</a:t>
            </a:r>
            <a:r>
              <a:rPr lang="en-US" dirty="0"/>
              <a:t> datasets.</a:t>
            </a:r>
          </a:p>
        </p:txBody>
      </p:sp>
      <p:pic>
        <p:nvPicPr>
          <p:cNvPr id="7" name="Picture Placeholder 6"/>
          <p:cNvPicPr>
            <a:picLocks noGrp="1" noChangeAspect="1"/>
          </p:cNvPicPr>
          <p:nvPr>
            <p:ph type="pic" sz="quarter" idx="14"/>
          </p:nvPr>
        </p:nvPicPr>
        <p:blipFill>
          <a:blip r:embed="rId2"/>
          <a:srcRect t="3604" b="3604"/>
          <a:stretch>
            <a:fillRect/>
          </a:stretch>
        </p:blipFill>
        <p:spPr/>
      </p:pic>
      <p:pic>
        <p:nvPicPr>
          <p:cNvPr id="5" name="Picture Placeholder 4"/>
          <p:cNvPicPr>
            <a:picLocks noGrp="1" noChangeAspect="1"/>
          </p:cNvPicPr>
          <p:nvPr>
            <p:ph type="pic" sz="quarter" idx="13"/>
          </p:nvPr>
        </p:nvPicPr>
        <p:blipFill>
          <a:blip r:embed="rId3"/>
          <a:srcRect l="2123" r="2123"/>
          <a:stretch>
            <a:fillRect/>
          </a:stretch>
        </p:blipFill>
        <p:spPr/>
      </p:pic>
    </p:spTree>
    <p:extLst>
      <p:ext uri="{BB962C8B-B14F-4D97-AF65-F5344CB8AC3E}">
        <p14:creationId xmlns:p14="http://schemas.microsoft.com/office/powerpoint/2010/main" val="1968294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in Finance</a:t>
            </a:r>
          </a:p>
        </p:txBody>
      </p:sp>
      <p:sp>
        <p:nvSpPr>
          <p:cNvPr id="3" name="Content Placeholder 2"/>
          <p:cNvSpPr>
            <a:spLocks noGrp="1"/>
          </p:cNvSpPr>
          <p:nvPr>
            <p:ph idx="1"/>
          </p:nvPr>
        </p:nvSpPr>
        <p:spPr>
          <a:xfrm>
            <a:off x="386591" y="1899892"/>
            <a:ext cx="8210905" cy="4376559"/>
          </a:xfrm>
        </p:spPr>
        <p:txBody>
          <a:bodyPr>
            <a:normAutofit fontScale="92500" lnSpcReduction="20000"/>
          </a:bodyPr>
          <a:lstStyle/>
          <a:p>
            <a:r>
              <a:rPr lang="en-US" dirty="0"/>
              <a:t>ML themes include reinforcement learning, optimization methods, recurrent and state space models, on-line algorithms, evolutionary computing, kernel methods, Bayesian estimation, wavelets, neural nets, SVMs, boosting, and multi-agent simulation.</a:t>
            </a:r>
          </a:p>
          <a:p>
            <a:r>
              <a:rPr lang="en-US" dirty="0"/>
              <a:t>Machine learning (ML) and related methods have produced some of the financial industry’s most consistently profitable proprietary trading strategies during the past 20 years.</a:t>
            </a:r>
          </a:p>
          <a:p>
            <a:r>
              <a:rPr lang="en-US" dirty="0"/>
              <a:t>Financial topics include high frequency data, trading strategies, execution models, forecasting, volatility, extreme events, credit risk, portfolio management, yield curve estimation, option pricing, and selection of indicators, models, and </a:t>
            </a:r>
            <a:r>
              <a:rPr lang="en-US" dirty="0" err="1"/>
              <a:t>equilibria</a:t>
            </a:r>
            <a:r>
              <a:rPr lang="en-US" dirty="0"/>
              <a:t>.</a:t>
            </a:r>
          </a:p>
        </p:txBody>
      </p:sp>
    </p:spTree>
    <p:extLst>
      <p:ext uri="{BB962C8B-B14F-4D97-AF65-F5344CB8AC3E}">
        <p14:creationId xmlns:p14="http://schemas.microsoft.com/office/powerpoint/2010/main" val="2963624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Option Background</a:t>
            </a:r>
          </a:p>
        </p:txBody>
      </p:sp>
      <p:sp>
        <p:nvSpPr>
          <p:cNvPr id="4" name="Text Placeholder 3"/>
          <p:cNvSpPr>
            <a:spLocks noGrp="1"/>
          </p:cNvSpPr>
          <p:nvPr>
            <p:ph type="body" sz="half" idx="2"/>
          </p:nvPr>
        </p:nvSpPr>
        <p:spPr>
          <a:xfrm>
            <a:off x="608946" y="2474209"/>
            <a:ext cx="3250360" cy="3976681"/>
          </a:xfrm>
        </p:spPr>
        <p:txBody>
          <a:bodyPr/>
          <a:lstStyle/>
          <a:p>
            <a:r>
              <a:rPr lang="en-US" b="1" dirty="0"/>
              <a:t>STOCKS</a:t>
            </a:r>
          </a:p>
          <a:p>
            <a:r>
              <a:rPr lang="en-US" dirty="0"/>
              <a:t>The stock can be bought in the primary or secondary market. When the company issues the stock for the first time, also called public issue, anyone can subscribe to this issue.  There may be some restrictions regarding the number, the mode of payment and place where the applications can be submitted.</a:t>
            </a:r>
          </a:p>
          <a:p>
            <a:pPr algn="l"/>
            <a:endParaRPr lang="en-US" dirty="0"/>
          </a:p>
        </p:txBody>
      </p:sp>
      <p:pic>
        <p:nvPicPr>
          <p:cNvPr id="5" name="Picture 4"/>
          <p:cNvPicPr>
            <a:picLocks noChangeAspect="1"/>
          </p:cNvPicPr>
          <p:nvPr/>
        </p:nvPicPr>
        <p:blipFill>
          <a:blip r:embed="rId2"/>
          <a:stretch>
            <a:fillRect/>
          </a:stretch>
        </p:blipFill>
        <p:spPr>
          <a:xfrm>
            <a:off x="4772671" y="215013"/>
            <a:ext cx="3769059" cy="2508137"/>
          </a:xfrm>
          <a:prstGeom prst="rect">
            <a:avLst/>
          </a:prstGeom>
        </p:spPr>
      </p:pic>
      <p:pic>
        <p:nvPicPr>
          <p:cNvPr id="6" name="Picture 5"/>
          <p:cNvPicPr>
            <a:picLocks noChangeAspect="1"/>
          </p:cNvPicPr>
          <p:nvPr/>
        </p:nvPicPr>
        <p:blipFill>
          <a:blip r:embed="rId3"/>
          <a:stretch>
            <a:fillRect/>
          </a:stretch>
        </p:blipFill>
        <p:spPr>
          <a:xfrm>
            <a:off x="4780847" y="4055917"/>
            <a:ext cx="3760883" cy="2498637"/>
          </a:xfrm>
          <a:prstGeom prst="rect">
            <a:avLst/>
          </a:prstGeom>
        </p:spPr>
      </p:pic>
      <p:sp>
        <p:nvSpPr>
          <p:cNvPr id="7" name="TextBox 6"/>
          <p:cNvSpPr txBox="1"/>
          <p:nvPr/>
        </p:nvSpPr>
        <p:spPr>
          <a:xfrm>
            <a:off x="4302297" y="2723150"/>
            <a:ext cx="4704016" cy="1200329"/>
          </a:xfrm>
          <a:prstGeom prst="rect">
            <a:avLst/>
          </a:prstGeom>
          <a:noFill/>
        </p:spPr>
        <p:txBody>
          <a:bodyPr wrap="square" rtlCol="0">
            <a:spAutoFit/>
          </a:bodyPr>
          <a:lstStyle/>
          <a:p>
            <a:pPr algn="ctr"/>
            <a:r>
              <a:rPr lang="en-US" dirty="0">
                <a:solidFill>
                  <a:schemeClr val="bg1"/>
                </a:solidFill>
              </a:rPr>
              <a:t>The other market is the secondary market. Huge transactions take place in this market every working day.  Here the existing shareholders sell their shares to buyers.</a:t>
            </a:r>
          </a:p>
        </p:txBody>
      </p:sp>
    </p:spTree>
    <p:extLst>
      <p:ext uri="{BB962C8B-B14F-4D97-AF65-F5344CB8AC3E}">
        <p14:creationId xmlns:p14="http://schemas.microsoft.com/office/powerpoint/2010/main" val="782394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119181"/>
            <a:ext cx="3250360" cy="1631950"/>
          </a:xfrm>
        </p:spPr>
        <p:txBody>
          <a:bodyPr/>
          <a:lstStyle/>
          <a:p>
            <a:r>
              <a:rPr lang="en-US" dirty="0"/>
              <a:t>Investment Option Background</a:t>
            </a:r>
          </a:p>
        </p:txBody>
      </p:sp>
      <p:sp>
        <p:nvSpPr>
          <p:cNvPr id="3" name="Text Placeholder 2"/>
          <p:cNvSpPr>
            <a:spLocks noGrp="1"/>
          </p:cNvSpPr>
          <p:nvPr>
            <p:ph type="body" sz="half" idx="2"/>
          </p:nvPr>
        </p:nvSpPr>
        <p:spPr>
          <a:xfrm>
            <a:off x="452642" y="1876880"/>
            <a:ext cx="3509758" cy="4800357"/>
          </a:xfrm>
        </p:spPr>
        <p:txBody>
          <a:bodyPr/>
          <a:lstStyle/>
          <a:p>
            <a:r>
              <a:rPr lang="en-US" b="1" dirty="0"/>
              <a:t>BONDS</a:t>
            </a:r>
          </a:p>
          <a:p>
            <a:r>
              <a:rPr lang="en-US" dirty="0"/>
              <a:t>A bond is defined as a long-term promissory note with stipulated interest supported by a consideration or under seal secured by a mortgage. Bonds hold the promise of stipulated interest on a long-term basis. There is a guarantee for the performance. Those issued by the Governments are also termed securities. The issuing Government or Federal Government, in the case of issue by State Government or Local Authority, guarantees the payment.</a:t>
            </a:r>
          </a:p>
        </p:txBody>
      </p:sp>
      <p:pic>
        <p:nvPicPr>
          <p:cNvPr id="7" name="Picture Placeholder 6"/>
          <p:cNvPicPr>
            <a:picLocks noGrp="1" noChangeAspect="1"/>
          </p:cNvPicPr>
          <p:nvPr>
            <p:ph type="pic" sz="quarter" idx="14"/>
          </p:nvPr>
        </p:nvPicPr>
        <p:blipFill>
          <a:blip r:embed="rId2"/>
          <a:srcRect t="10129" b="10129"/>
          <a:stretch>
            <a:fillRect/>
          </a:stretch>
        </p:blipFill>
        <p:spPr/>
      </p:pic>
      <p:pic>
        <p:nvPicPr>
          <p:cNvPr id="9" name="Picture Placeholder 8"/>
          <p:cNvPicPr>
            <a:picLocks noGrp="1" noChangeAspect="1"/>
          </p:cNvPicPr>
          <p:nvPr>
            <p:ph type="pic" sz="quarter" idx="13"/>
          </p:nvPr>
        </p:nvPicPr>
        <p:blipFill>
          <a:blip r:embed="rId3"/>
          <a:srcRect t="3622" b="3622"/>
          <a:stretch>
            <a:fillRect/>
          </a:stretch>
        </p:blipFill>
        <p:spPr/>
      </p:pic>
    </p:spTree>
    <p:extLst>
      <p:ext uri="{BB962C8B-B14F-4D97-AF65-F5344CB8AC3E}">
        <p14:creationId xmlns:p14="http://schemas.microsoft.com/office/powerpoint/2010/main" val="390497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95" y="240237"/>
            <a:ext cx="7036030" cy="976818"/>
          </a:xfrm>
        </p:spPr>
        <p:txBody>
          <a:bodyPr/>
          <a:lstStyle/>
          <a:p>
            <a:r>
              <a:rPr lang="en-US" dirty="0"/>
              <a:t>Investment Option Background</a:t>
            </a:r>
          </a:p>
        </p:txBody>
      </p:sp>
      <p:sp>
        <p:nvSpPr>
          <p:cNvPr id="3" name="Content Placeholder 2"/>
          <p:cNvSpPr>
            <a:spLocks noGrp="1"/>
          </p:cNvSpPr>
          <p:nvPr>
            <p:ph idx="1"/>
          </p:nvPr>
        </p:nvSpPr>
        <p:spPr/>
        <p:txBody>
          <a:bodyPr>
            <a:normAutofit/>
          </a:bodyPr>
          <a:lstStyle/>
          <a:p>
            <a:pPr marL="0" indent="0">
              <a:buNone/>
            </a:pPr>
            <a:r>
              <a:rPr lang="en-US" dirty="0"/>
              <a:t>Consider an individual investor who wishes to invest in stock but has limited money.  On the other hand, the different stocks being traded in the stock market are quite large.  When an opportunity arises to purchase some stock, he may not have the liquidity necessary capital.  He may not be able to study the trends in stock market.  He may not be able to </a:t>
            </a:r>
            <a:r>
              <a:rPr lang="en-US" dirty="0" err="1"/>
              <a:t>analyse</a:t>
            </a:r>
            <a:r>
              <a:rPr lang="en-US" dirty="0"/>
              <a:t> the movement of prices in the stock market.  In short very few persons can have the time, knowledge and skills to take the best advantage of opportunities that arise in the stock market.</a:t>
            </a:r>
          </a:p>
        </p:txBody>
      </p:sp>
      <p:sp>
        <p:nvSpPr>
          <p:cNvPr id="4" name="TextBox 3"/>
          <p:cNvSpPr txBox="1"/>
          <p:nvPr/>
        </p:nvSpPr>
        <p:spPr>
          <a:xfrm>
            <a:off x="3193642" y="1565345"/>
            <a:ext cx="3311330" cy="430887"/>
          </a:xfrm>
          <a:prstGeom prst="rect">
            <a:avLst/>
          </a:prstGeom>
          <a:noFill/>
        </p:spPr>
        <p:txBody>
          <a:bodyPr wrap="square" rtlCol="0">
            <a:spAutoFit/>
          </a:bodyPr>
          <a:lstStyle/>
          <a:p>
            <a:r>
              <a:rPr lang="en-US" sz="2200" b="1" dirty="0">
                <a:solidFill>
                  <a:srgbClr val="194431"/>
                </a:solidFill>
              </a:rPr>
              <a:t>MUTUAL FUNDS</a:t>
            </a:r>
          </a:p>
        </p:txBody>
      </p:sp>
    </p:spTree>
    <p:extLst>
      <p:ext uri="{BB962C8B-B14F-4D97-AF65-F5344CB8AC3E}">
        <p14:creationId xmlns:p14="http://schemas.microsoft.com/office/powerpoint/2010/main" val="2183803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Option Background</a:t>
            </a:r>
          </a:p>
        </p:txBody>
      </p:sp>
      <p:sp>
        <p:nvSpPr>
          <p:cNvPr id="3" name="Content Placeholder 2"/>
          <p:cNvSpPr>
            <a:spLocks noGrp="1"/>
          </p:cNvSpPr>
          <p:nvPr>
            <p:ph sz="half" idx="1"/>
          </p:nvPr>
        </p:nvSpPr>
        <p:spPr>
          <a:xfrm>
            <a:off x="477234" y="2096935"/>
            <a:ext cx="3657600" cy="3825784"/>
          </a:xfrm>
        </p:spPr>
        <p:txBody>
          <a:bodyPr>
            <a:noAutofit/>
          </a:bodyPr>
          <a:lstStyle/>
          <a:p>
            <a:pPr marL="0" indent="0">
              <a:buNone/>
            </a:pPr>
            <a:r>
              <a:rPr lang="en-US" sz="2200" b="1" u="sng" dirty="0"/>
              <a:t>Mutual funds</a:t>
            </a:r>
            <a:r>
              <a:rPr lang="en-US" sz="2200" b="1" dirty="0"/>
              <a:t> </a:t>
            </a:r>
            <a:r>
              <a:rPr lang="en-US" sz="2200" dirty="0"/>
              <a:t>are basically investment companies, which continuously sell and buy stock. Anyone can participate in its activities by investing in the mutual fund. The investment company, usually a trust, manages the total capital available to a mutual fund.</a:t>
            </a:r>
          </a:p>
        </p:txBody>
      </p:sp>
      <p:pic>
        <p:nvPicPr>
          <p:cNvPr id="5" name="Picture 4"/>
          <p:cNvPicPr>
            <a:picLocks noChangeAspect="1"/>
          </p:cNvPicPr>
          <p:nvPr/>
        </p:nvPicPr>
        <p:blipFill>
          <a:blip r:embed="rId3"/>
          <a:stretch>
            <a:fillRect/>
          </a:stretch>
        </p:blipFill>
        <p:spPr>
          <a:xfrm>
            <a:off x="4134834" y="2096935"/>
            <a:ext cx="4729408" cy="3496791"/>
          </a:xfrm>
          <a:prstGeom prst="rect">
            <a:avLst/>
          </a:prstGeom>
        </p:spPr>
      </p:pic>
    </p:spTree>
    <p:extLst>
      <p:ext uri="{BB962C8B-B14F-4D97-AF65-F5344CB8AC3E}">
        <p14:creationId xmlns:p14="http://schemas.microsoft.com/office/powerpoint/2010/main" val="56913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23" y="275162"/>
            <a:ext cx="3584396" cy="1405023"/>
          </a:xfrm>
        </p:spPr>
        <p:txBody>
          <a:bodyPr/>
          <a:lstStyle/>
          <a:p>
            <a:r>
              <a:rPr lang="en-US" sz="3200" b="1"/>
              <a:t>"Fourth Paradigm” of Science</a:t>
            </a:r>
            <a:endParaRPr lang="en-US" sz="3200" dirty="0"/>
          </a:p>
        </p:txBody>
      </p:sp>
      <p:sp>
        <p:nvSpPr>
          <p:cNvPr id="3" name="Content Placeholder 2"/>
          <p:cNvSpPr>
            <a:spLocks noGrp="1"/>
          </p:cNvSpPr>
          <p:nvPr>
            <p:ph idx="1"/>
          </p:nvPr>
        </p:nvSpPr>
        <p:spPr>
          <a:xfrm>
            <a:off x="4323833" y="275162"/>
            <a:ext cx="4644893" cy="6260362"/>
          </a:xfrm>
        </p:spPr>
        <p:txBody>
          <a:bodyPr>
            <a:normAutofit lnSpcReduction="10000"/>
          </a:bodyPr>
          <a:lstStyle/>
          <a:p>
            <a:r>
              <a:rPr lang="en-US" sz="2000"/>
              <a:t>Experiments at the LHC (Large Hadron Collider) produce 30 Petabytes - 30 million Gigabytes - of data every year, which has to be stored, backed up, and made available to more than 8,500 scientists around the globe.</a:t>
            </a:r>
          </a:p>
          <a:p>
            <a:r>
              <a:rPr lang="en-US" sz="2000"/>
              <a:t>In mission operations for NASA"s MISR Satellite, spatial samples are acquired every 275 meters. Over a period of 7 minutes, a 360 km wide swath of Earth comes into view from cameras pointed in 9 dierent directions.Terabyte data are generated every day.</a:t>
            </a:r>
          </a:p>
          <a:p>
            <a:r>
              <a:rPr lang="en-US" sz="2000"/>
              <a:t>In telecommunications, the AT&amp;T long distance data stream consists of approximately 300 million records per day from 100 million customers.</a:t>
            </a:r>
            <a:endParaRPr lang="en-US" sz="2000" dirty="0"/>
          </a:p>
        </p:txBody>
      </p:sp>
      <p:sp>
        <p:nvSpPr>
          <p:cNvPr id="4" name="Text Placeholder 3"/>
          <p:cNvSpPr>
            <a:spLocks noGrp="1"/>
          </p:cNvSpPr>
          <p:nvPr>
            <p:ph type="body" sz="half" idx="2"/>
          </p:nvPr>
        </p:nvSpPr>
        <p:spPr>
          <a:xfrm>
            <a:off x="608946" y="1680185"/>
            <a:ext cx="3250360" cy="5046476"/>
          </a:xfrm>
        </p:spPr>
        <p:txBody>
          <a:bodyPr/>
          <a:lstStyle/>
          <a:p>
            <a:r>
              <a:rPr lang="en-US" dirty="0"/>
              <a:t>“One of the greatest challenges for 21st-century science is how we respond to this new era of data-intensive science. This is recognized as a new paradigm beyond experimental and theoretical research and computer simulations of natural phenomena—one that requires new tools, techniques, and ways of working.” </a:t>
            </a:r>
          </a:p>
          <a:p>
            <a:endParaRPr lang="en-US" dirty="0"/>
          </a:p>
          <a:p>
            <a:pPr algn="l"/>
            <a:r>
              <a:rPr lang="en-US" sz="1600" dirty="0">
                <a:effectLst/>
              </a:rPr>
              <a:t>— </a:t>
            </a:r>
            <a:r>
              <a:rPr lang="en-US" sz="1600" b="1" dirty="0">
                <a:effectLst/>
              </a:rPr>
              <a:t>Douglas </a:t>
            </a:r>
            <a:r>
              <a:rPr lang="en-US" sz="1600" b="1" dirty="0" err="1">
                <a:effectLst/>
              </a:rPr>
              <a:t>Kell</a:t>
            </a:r>
            <a:r>
              <a:rPr lang="en-US" sz="1600" dirty="0">
                <a:effectLst/>
              </a:rPr>
              <a:t>, University of Manchester</a:t>
            </a:r>
            <a:endParaRPr lang="en-US" sz="1600" dirty="0"/>
          </a:p>
        </p:txBody>
      </p:sp>
    </p:spTree>
    <p:extLst>
      <p:ext uri="{BB962C8B-B14F-4D97-AF65-F5344CB8AC3E}">
        <p14:creationId xmlns:p14="http://schemas.microsoft.com/office/powerpoint/2010/main" val="2213264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Option Background</a:t>
            </a:r>
          </a:p>
        </p:txBody>
      </p:sp>
      <p:sp>
        <p:nvSpPr>
          <p:cNvPr id="3" name="Text Placeholder 2"/>
          <p:cNvSpPr>
            <a:spLocks noGrp="1"/>
          </p:cNvSpPr>
          <p:nvPr>
            <p:ph type="body" sz="half" idx="2"/>
          </p:nvPr>
        </p:nvSpPr>
        <p:spPr>
          <a:xfrm>
            <a:off x="608946" y="2544997"/>
            <a:ext cx="3250360" cy="3935412"/>
          </a:xfrm>
        </p:spPr>
        <p:txBody>
          <a:bodyPr/>
          <a:lstStyle/>
          <a:p>
            <a:r>
              <a:rPr lang="en-US" dirty="0"/>
              <a:t>FOREX</a:t>
            </a:r>
          </a:p>
          <a:p>
            <a:r>
              <a:rPr lang="en-US" dirty="0"/>
              <a:t>This investment option is of most importance as it was the central focus of this project.</a:t>
            </a:r>
          </a:p>
          <a:p>
            <a:r>
              <a:rPr lang="en-US" i="1" dirty="0"/>
              <a:t>Simply</a:t>
            </a:r>
            <a:r>
              <a:rPr lang="en-US" dirty="0"/>
              <a:t>:</a:t>
            </a:r>
          </a:p>
          <a:p>
            <a:r>
              <a:rPr lang="en-US" dirty="0"/>
              <a:t>Each country has its own currency.  Whenever one currency is exchanged with another it is a foreign exchange or </a:t>
            </a:r>
            <a:r>
              <a:rPr lang="en-US" dirty="0" err="1"/>
              <a:t>Forex</a:t>
            </a:r>
            <a:r>
              <a:rPr lang="en-US" dirty="0"/>
              <a:t> transaction.</a:t>
            </a:r>
          </a:p>
        </p:txBody>
      </p:sp>
      <p:pic>
        <p:nvPicPr>
          <p:cNvPr id="8" name="Picture Placeholder 5"/>
          <p:cNvPicPr>
            <a:picLocks noGrp="1" noChangeAspect="1"/>
          </p:cNvPicPr>
          <p:nvPr>
            <p:ph type="pic" sz="quarter" idx="13"/>
          </p:nvPr>
        </p:nvPicPr>
        <p:blipFill>
          <a:blip r:embed="rId2"/>
          <a:srcRect l="4777" r="4777"/>
          <a:stretch>
            <a:fillRect/>
          </a:stretch>
        </p:blipFill>
        <p:spPr/>
      </p:pic>
      <p:pic>
        <p:nvPicPr>
          <p:cNvPr id="11" name="Picture Placeholder 10"/>
          <p:cNvPicPr>
            <a:picLocks noGrp="1" noChangeAspect="1"/>
          </p:cNvPicPr>
          <p:nvPr>
            <p:ph type="pic" sz="quarter" idx="14"/>
          </p:nvPr>
        </p:nvPicPr>
        <p:blipFill>
          <a:blip r:embed="rId3"/>
          <a:srcRect l="2103" r="2103"/>
          <a:stretch>
            <a:fillRect/>
          </a:stretch>
        </p:blipFill>
        <p:spPr/>
      </p:pic>
    </p:spTree>
    <p:extLst>
      <p:ext uri="{BB962C8B-B14F-4D97-AF65-F5344CB8AC3E}">
        <p14:creationId xmlns:p14="http://schemas.microsoft.com/office/powerpoint/2010/main" val="2619019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Option Background:  FOREX</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Foreign exchange rates were tied to the amount of gold reserves belonging to the nation.  However, in the summer of 1971, President Nixon took the United States off the gold standard.  After this many countries followed and there was no relation between the gold reserves and the exchange rates.  Floating exchange rates came into existence.</a:t>
            </a:r>
          </a:p>
          <a:p>
            <a:pPr marL="0" indent="0">
              <a:buNone/>
            </a:pPr>
            <a:r>
              <a:rPr lang="en-US" dirty="0"/>
              <a:t>Increasing trade and foreign investment have made the economies of all nations more and more interrelated. Economic figures are regularly reported around the world. Inflation, unemployment levels, unexpected news, such as natural disasters or political instability, alters the desirability of holding a particular currency.  This influences the international supply and demand for that currency.</a:t>
            </a:r>
          </a:p>
        </p:txBody>
      </p:sp>
    </p:spTree>
    <p:extLst>
      <p:ext uri="{BB962C8B-B14F-4D97-AF65-F5344CB8AC3E}">
        <p14:creationId xmlns:p14="http://schemas.microsoft.com/office/powerpoint/2010/main" val="123313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Option Background:  FOREX</a:t>
            </a:r>
          </a:p>
        </p:txBody>
      </p:sp>
      <p:sp>
        <p:nvSpPr>
          <p:cNvPr id="3" name="Content Placeholder 2"/>
          <p:cNvSpPr>
            <a:spLocks noGrp="1"/>
          </p:cNvSpPr>
          <p:nvPr>
            <p:ph idx="1"/>
          </p:nvPr>
        </p:nvSpPr>
        <p:spPr>
          <a:xfrm>
            <a:off x="484290" y="1924314"/>
            <a:ext cx="8137632" cy="4303293"/>
          </a:xfrm>
        </p:spPr>
        <p:txBody>
          <a:bodyPr>
            <a:normAutofit fontScale="92500" lnSpcReduction="10000"/>
          </a:bodyPr>
          <a:lstStyle/>
          <a:p>
            <a:pPr marL="0" indent="0">
              <a:buNone/>
            </a:pPr>
            <a:r>
              <a:rPr lang="en-US" dirty="0" err="1"/>
              <a:t>Forex</a:t>
            </a:r>
            <a:r>
              <a:rPr lang="en-US" dirty="0"/>
              <a:t> investments are essentially trading in the future via options. An option gives you the right, but not an obligation, to buy or sell a specific amount or foreign exchange at a specified price within a specified period. Options are termed either </a:t>
            </a:r>
            <a:r>
              <a:rPr lang="en-US" i="1" dirty="0">
                <a:solidFill>
                  <a:srgbClr val="F88600"/>
                </a:solidFill>
              </a:rPr>
              <a:t>call</a:t>
            </a:r>
            <a:r>
              <a:rPr lang="en-US" dirty="0"/>
              <a:t> or </a:t>
            </a:r>
            <a:r>
              <a:rPr lang="en-US" i="1" dirty="0">
                <a:solidFill>
                  <a:srgbClr val="F88600"/>
                </a:solidFill>
              </a:rPr>
              <a:t>put</a:t>
            </a:r>
            <a:r>
              <a:rPr lang="en-US" dirty="0"/>
              <a:t>.  A </a:t>
            </a:r>
            <a:r>
              <a:rPr lang="en-US" b="1" dirty="0">
                <a:solidFill>
                  <a:srgbClr val="F88600"/>
                </a:solidFill>
              </a:rPr>
              <a:t>call</a:t>
            </a:r>
            <a:r>
              <a:rPr lang="en-US" dirty="0"/>
              <a:t> gives the holder the right to buy the foreign currency or </a:t>
            </a:r>
            <a:r>
              <a:rPr lang="en-US" dirty="0" err="1"/>
              <a:t>Forex</a:t>
            </a:r>
            <a:r>
              <a:rPr lang="en-US" dirty="0"/>
              <a:t> at a specified price.  The </a:t>
            </a:r>
            <a:r>
              <a:rPr lang="en-US" b="1" dirty="0">
                <a:solidFill>
                  <a:srgbClr val="F88600"/>
                </a:solidFill>
              </a:rPr>
              <a:t>put</a:t>
            </a:r>
            <a:r>
              <a:rPr lang="en-US" dirty="0"/>
              <a:t> gives the right to sell </a:t>
            </a:r>
            <a:r>
              <a:rPr lang="en-US" dirty="0" err="1"/>
              <a:t>Forex</a:t>
            </a:r>
            <a:r>
              <a:rPr lang="en-US" dirty="0"/>
              <a:t> at a specified price.  Depending on the actual market price when you exercise the option you will gain/lose the difference between the specified price and the market price.</a:t>
            </a:r>
          </a:p>
          <a:p>
            <a:pPr marL="0" indent="0">
              <a:buNone/>
            </a:pPr>
            <a:r>
              <a:rPr lang="en-US" dirty="0"/>
              <a:t>The gain an investor makes will depend on the actual difference in the market price and the options price. However, there will be some fee/commission levied. This would be the cost of transaction, and result in a reduction of the gain, to some extent.</a:t>
            </a:r>
          </a:p>
        </p:txBody>
      </p:sp>
    </p:spTree>
    <p:extLst>
      <p:ext uri="{BB962C8B-B14F-4D97-AF65-F5344CB8AC3E}">
        <p14:creationId xmlns:p14="http://schemas.microsoft.com/office/powerpoint/2010/main" val="3910360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Option Background:  FOREX</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foreign exchange market is the largest financial market in the world.  Traditionally the foreign exchange market has only been available to banks, money managers and large financial institutions.</a:t>
            </a:r>
          </a:p>
          <a:p>
            <a:pPr marL="0" indent="0">
              <a:buNone/>
            </a:pPr>
            <a:r>
              <a:rPr lang="en-US" dirty="0"/>
              <a:t>Today the foreign exchange market offers opportunities for profit not only to banks and institutions, but also to individual investors.  More accurately it can be noted that large markets involve trading of </a:t>
            </a:r>
            <a:r>
              <a:rPr lang="en-US" b="1" dirty="0">
                <a:solidFill>
                  <a:schemeClr val="accent2"/>
                </a:solidFill>
              </a:rPr>
              <a:t>$1,500 billion </a:t>
            </a:r>
            <a:r>
              <a:rPr lang="en-US" dirty="0"/>
              <a:t>every day.</a:t>
            </a:r>
          </a:p>
          <a:p>
            <a:pPr marL="0" indent="0">
              <a:buNone/>
            </a:pPr>
            <a:r>
              <a:rPr lang="en-US" u="sng" dirty="0" err="1">
                <a:solidFill>
                  <a:srgbClr val="F88600"/>
                </a:solidFill>
              </a:rPr>
              <a:t>Forex</a:t>
            </a:r>
            <a:r>
              <a:rPr lang="en-US" u="sng" dirty="0">
                <a:solidFill>
                  <a:srgbClr val="F88600"/>
                </a:solidFill>
              </a:rPr>
              <a:t> trading presents many computational challenges that may be applicable for state of the art computer science techniques.</a:t>
            </a:r>
          </a:p>
        </p:txBody>
      </p:sp>
    </p:spTree>
    <p:extLst>
      <p:ext uri="{BB962C8B-B14F-4D97-AF65-F5344CB8AC3E}">
        <p14:creationId xmlns:p14="http://schemas.microsoft.com/office/powerpoint/2010/main" val="360839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161202"/>
            <a:ext cx="3250360" cy="998842"/>
          </a:xfrm>
        </p:spPr>
        <p:txBody>
          <a:bodyPr/>
          <a:lstStyle/>
          <a:p>
            <a:r>
              <a:rPr lang="en-US" sz="4000" dirty="0"/>
              <a:t>FOREX</a:t>
            </a:r>
          </a:p>
        </p:txBody>
      </p:sp>
      <p:sp>
        <p:nvSpPr>
          <p:cNvPr id="3" name="Content Placeholder 2"/>
          <p:cNvSpPr>
            <a:spLocks noGrp="1"/>
          </p:cNvSpPr>
          <p:nvPr>
            <p:ph idx="1"/>
          </p:nvPr>
        </p:nvSpPr>
        <p:spPr>
          <a:xfrm>
            <a:off x="4477917" y="752205"/>
            <a:ext cx="4297927" cy="1255273"/>
          </a:xfrm>
        </p:spPr>
        <p:txBody>
          <a:bodyPr/>
          <a:lstStyle/>
          <a:p>
            <a:pPr marL="0" indent="0" algn="ctr">
              <a:buNone/>
            </a:pPr>
            <a:r>
              <a:rPr lang="en-US" b="1" dirty="0"/>
              <a:t>The 8 most traded currencies of the FOREX Market</a:t>
            </a:r>
          </a:p>
        </p:txBody>
      </p:sp>
      <p:sp>
        <p:nvSpPr>
          <p:cNvPr id="4" name="Text Placeholder 3"/>
          <p:cNvSpPr>
            <a:spLocks noGrp="1"/>
          </p:cNvSpPr>
          <p:nvPr>
            <p:ph type="body" sz="half" idx="2"/>
          </p:nvPr>
        </p:nvSpPr>
        <p:spPr>
          <a:xfrm>
            <a:off x="608946" y="1160044"/>
            <a:ext cx="3250360" cy="2568000"/>
          </a:xfrm>
        </p:spPr>
        <p:txBody>
          <a:bodyPr/>
          <a:lstStyle/>
          <a:p>
            <a:r>
              <a:rPr lang="en-US" sz="2000" dirty="0"/>
              <a:t>The </a:t>
            </a:r>
            <a:r>
              <a:rPr lang="en-US" sz="2000" dirty="0" err="1"/>
              <a:t>forex</a:t>
            </a:r>
            <a:r>
              <a:rPr lang="en-US" sz="2000" dirty="0"/>
              <a:t> market has bid and ask prices that are constantly changing. Investors trade foreign currency units that can be as small as a thousand units or as large as a billion units.</a:t>
            </a:r>
          </a:p>
        </p:txBody>
      </p:sp>
      <p:pic>
        <p:nvPicPr>
          <p:cNvPr id="5" name="Picture 4"/>
          <p:cNvPicPr>
            <a:picLocks noChangeAspect="1"/>
          </p:cNvPicPr>
          <p:nvPr/>
        </p:nvPicPr>
        <p:blipFill>
          <a:blip r:embed="rId2"/>
          <a:stretch>
            <a:fillRect/>
          </a:stretch>
        </p:blipFill>
        <p:spPr>
          <a:xfrm>
            <a:off x="4495800" y="2169866"/>
            <a:ext cx="4280044" cy="3773197"/>
          </a:xfrm>
          <a:prstGeom prst="rect">
            <a:avLst/>
          </a:prstGeom>
        </p:spPr>
      </p:pic>
      <p:sp>
        <p:nvSpPr>
          <p:cNvPr id="6" name="Text Placeholder 3"/>
          <p:cNvSpPr txBox="1">
            <a:spLocks/>
          </p:cNvSpPr>
          <p:nvPr/>
        </p:nvSpPr>
        <p:spPr>
          <a:xfrm>
            <a:off x="608946" y="4513808"/>
            <a:ext cx="3250360" cy="1571528"/>
          </a:xfrm>
          <a:prstGeom prst="rect">
            <a:avLst/>
          </a:prstGeom>
        </p:spPr>
        <p:txBody>
          <a:bodyPr vert="horz" lIns="91440" tIns="45720" rIns="91440" bIns="45720" rtlCol="0" anchor="t" anchorCtr="0">
            <a:noAutofit/>
          </a:bodyPr>
          <a:lstStyle>
            <a:lvl1pPr marL="0" indent="0" algn="ctr" defTabSz="914400" rtl="0" eaLnBrk="1" latinLnBrk="0" hangingPunct="1">
              <a:spcBef>
                <a:spcPts val="600"/>
              </a:spcBef>
              <a:buFont typeface="Wingdings 2" pitchFamily="18" charset="2"/>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l" defTabSz="914400" rtl="0" eaLnBrk="1" latinLnBrk="0" hangingPunct="1">
              <a:spcBef>
                <a:spcPts val="600"/>
              </a:spcBef>
              <a:buFont typeface="Wingdings 2" pitchFamily="18" charset="2"/>
              <a:buNone/>
              <a:defRPr sz="1200" kern="1200">
                <a:solidFill>
                  <a:schemeClr val="bg1"/>
                </a:solidFill>
                <a:effectLst>
                  <a:outerShdw blurRad="63500" dist="50800" dir="2700000" algn="tl" rotWithShape="0">
                    <a:prstClr val="black">
                      <a:alpha val="50000"/>
                    </a:prstClr>
                  </a:outerShdw>
                </a:effectLst>
                <a:latin typeface="+mn-lt"/>
                <a:ea typeface="+mn-ea"/>
                <a:cs typeface="+mn-cs"/>
              </a:defRPr>
            </a:lvl2pPr>
            <a:lvl3pPr marL="914400" indent="0" algn="l" defTabSz="914400" rtl="0" eaLnBrk="1" latinLnBrk="0" hangingPunct="1">
              <a:spcBef>
                <a:spcPts val="600"/>
              </a:spcBef>
              <a:buFont typeface="Wingdings 2" pitchFamily="18" charset="2"/>
              <a:buNone/>
              <a:defRPr sz="1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0" algn="l" defTabSz="914400" rtl="0" eaLnBrk="1" latinLnBrk="0" hangingPunct="1">
              <a:spcBef>
                <a:spcPts val="600"/>
              </a:spcBef>
              <a:buFont typeface="Wingdings 2" pitchFamily="18" charset="2"/>
              <a:buNone/>
              <a:defRPr sz="900" kern="1200">
                <a:solidFill>
                  <a:schemeClr val="bg1"/>
                </a:solidFill>
                <a:effectLst>
                  <a:outerShdw blurRad="63500" dist="50800" dir="2700000" algn="tl" rotWithShape="0">
                    <a:prstClr val="black">
                      <a:alpha val="50000"/>
                    </a:prstClr>
                  </a:outerShdw>
                </a:effectLst>
                <a:latin typeface="+mn-lt"/>
                <a:ea typeface="+mn-ea"/>
                <a:cs typeface="+mn-cs"/>
              </a:defRPr>
            </a:lvl4pPr>
            <a:lvl5pPr marL="1828800" indent="0" algn="l" defTabSz="914400" rtl="0" eaLnBrk="1" latinLnBrk="0" hangingPunct="1">
              <a:spcBef>
                <a:spcPts val="600"/>
              </a:spcBef>
              <a:buFont typeface="Wingdings 2" pitchFamily="18" charset="2"/>
              <a:buNone/>
              <a:defRPr sz="900" kern="1200">
                <a:solidFill>
                  <a:schemeClr val="bg1"/>
                </a:solidFill>
                <a:effectLst>
                  <a:outerShdw blurRad="63500" dist="50800" dir="2700000" algn="tl" rotWithShape="0">
                    <a:prstClr val="black">
                      <a:alpha val="50000"/>
                    </a:prstClr>
                  </a:outerShdw>
                </a:effectLst>
                <a:latin typeface="+mn-lt"/>
                <a:ea typeface="+mn-ea"/>
                <a:cs typeface="+mn-cs"/>
              </a:defRPr>
            </a:lvl5pPr>
            <a:lvl6pPr marL="22860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6pPr>
            <a:lvl7pPr marL="27432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7pPr>
            <a:lvl8pPr marL="32004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8pPr>
            <a:lvl9pPr marL="36576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sz="2000" dirty="0"/>
              <a:t>The bid price is the price at which the dealer </a:t>
            </a:r>
            <a:r>
              <a:rPr lang="en-US" sz="2000" dirty="0" err="1"/>
              <a:t>rm</a:t>
            </a:r>
            <a:r>
              <a:rPr lang="en-US" sz="2000" dirty="0"/>
              <a:t> would be willing to buy the foreign currency units.</a:t>
            </a:r>
          </a:p>
        </p:txBody>
      </p:sp>
    </p:spTree>
    <p:extLst>
      <p:ext uri="{BB962C8B-B14F-4D97-AF65-F5344CB8AC3E}">
        <p14:creationId xmlns:p14="http://schemas.microsoft.com/office/powerpoint/2010/main" val="583399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161202"/>
            <a:ext cx="3250360" cy="998842"/>
          </a:xfrm>
        </p:spPr>
        <p:txBody>
          <a:bodyPr/>
          <a:lstStyle/>
          <a:p>
            <a:r>
              <a:rPr lang="en-US" sz="4000" dirty="0"/>
              <a:t>FOREX</a:t>
            </a:r>
          </a:p>
        </p:txBody>
      </p:sp>
      <p:sp>
        <p:nvSpPr>
          <p:cNvPr id="3" name="Content Placeholder 2"/>
          <p:cNvSpPr>
            <a:spLocks noGrp="1"/>
          </p:cNvSpPr>
          <p:nvPr>
            <p:ph idx="1"/>
          </p:nvPr>
        </p:nvSpPr>
        <p:spPr>
          <a:xfrm>
            <a:off x="4465705" y="3553705"/>
            <a:ext cx="4522587" cy="1758078"/>
          </a:xfrm>
        </p:spPr>
        <p:txBody>
          <a:bodyPr>
            <a:noAutofit/>
          </a:bodyPr>
          <a:lstStyle/>
          <a:p>
            <a:pPr marL="0" indent="0" algn="ctr">
              <a:buNone/>
            </a:pPr>
            <a:r>
              <a:rPr lang="en-US" sz="1800" dirty="0"/>
              <a:t>The </a:t>
            </a:r>
            <a:r>
              <a:rPr lang="en-US" sz="1800" b="1" u="sng" dirty="0"/>
              <a:t>bid-ask spread</a:t>
            </a:r>
            <a:r>
              <a:rPr lang="en-US" sz="1800" b="1" dirty="0"/>
              <a:t> </a:t>
            </a:r>
            <a:r>
              <a:rPr lang="en-US" sz="1800" dirty="0"/>
              <a:t>is the width of the buying and selling prices. If the market is in a so-called fast market, the prices will  fluctuate in a way that will make the bid and ask spread widen on the side of the asking price or on the side of the bid price.</a:t>
            </a:r>
            <a:endParaRPr lang="en-US" sz="1800" b="1" dirty="0"/>
          </a:p>
        </p:txBody>
      </p:sp>
      <p:sp>
        <p:nvSpPr>
          <p:cNvPr id="6" name="Text Placeholder 3"/>
          <p:cNvSpPr txBox="1">
            <a:spLocks/>
          </p:cNvSpPr>
          <p:nvPr/>
        </p:nvSpPr>
        <p:spPr>
          <a:xfrm>
            <a:off x="608946" y="1570957"/>
            <a:ext cx="3250360" cy="5096245"/>
          </a:xfrm>
          <a:prstGeom prst="rect">
            <a:avLst/>
          </a:prstGeom>
        </p:spPr>
        <p:txBody>
          <a:bodyPr vert="horz" lIns="91440" tIns="45720" rIns="91440" bIns="45720" rtlCol="0" anchor="t" anchorCtr="0">
            <a:noAutofit/>
          </a:bodyPr>
          <a:lstStyle>
            <a:lvl1pPr marL="0" indent="0" algn="ctr" defTabSz="914400" rtl="0" eaLnBrk="1" latinLnBrk="0" hangingPunct="1">
              <a:spcBef>
                <a:spcPts val="600"/>
              </a:spcBef>
              <a:buFont typeface="Wingdings 2" pitchFamily="18" charset="2"/>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l" defTabSz="914400" rtl="0" eaLnBrk="1" latinLnBrk="0" hangingPunct="1">
              <a:spcBef>
                <a:spcPts val="600"/>
              </a:spcBef>
              <a:buFont typeface="Wingdings 2" pitchFamily="18" charset="2"/>
              <a:buNone/>
              <a:defRPr sz="1200" kern="1200">
                <a:solidFill>
                  <a:schemeClr val="bg1"/>
                </a:solidFill>
                <a:effectLst>
                  <a:outerShdw blurRad="63500" dist="50800" dir="2700000" algn="tl" rotWithShape="0">
                    <a:prstClr val="black">
                      <a:alpha val="50000"/>
                    </a:prstClr>
                  </a:outerShdw>
                </a:effectLst>
                <a:latin typeface="+mn-lt"/>
                <a:ea typeface="+mn-ea"/>
                <a:cs typeface="+mn-cs"/>
              </a:defRPr>
            </a:lvl2pPr>
            <a:lvl3pPr marL="914400" indent="0" algn="l" defTabSz="914400" rtl="0" eaLnBrk="1" latinLnBrk="0" hangingPunct="1">
              <a:spcBef>
                <a:spcPts val="600"/>
              </a:spcBef>
              <a:buFont typeface="Wingdings 2" pitchFamily="18" charset="2"/>
              <a:buNone/>
              <a:defRPr sz="1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0" algn="l" defTabSz="914400" rtl="0" eaLnBrk="1" latinLnBrk="0" hangingPunct="1">
              <a:spcBef>
                <a:spcPts val="600"/>
              </a:spcBef>
              <a:buFont typeface="Wingdings 2" pitchFamily="18" charset="2"/>
              <a:buNone/>
              <a:defRPr sz="900" kern="1200">
                <a:solidFill>
                  <a:schemeClr val="bg1"/>
                </a:solidFill>
                <a:effectLst>
                  <a:outerShdw blurRad="63500" dist="50800" dir="2700000" algn="tl" rotWithShape="0">
                    <a:prstClr val="black">
                      <a:alpha val="50000"/>
                    </a:prstClr>
                  </a:outerShdw>
                </a:effectLst>
                <a:latin typeface="+mn-lt"/>
                <a:ea typeface="+mn-ea"/>
                <a:cs typeface="+mn-cs"/>
              </a:defRPr>
            </a:lvl4pPr>
            <a:lvl5pPr marL="1828800" indent="0" algn="l" defTabSz="914400" rtl="0" eaLnBrk="1" latinLnBrk="0" hangingPunct="1">
              <a:spcBef>
                <a:spcPts val="600"/>
              </a:spcBef>
              <a:buFont typeface="Wingdings 2" pitchFamily="18" charset="2"/>
              <a:buNone/>
              <a:defRPr sz="900" kern="1200">
                <a:solidFill>
                  <a:schemeClr val="bg1"/>
                </a:solidFill>
                <a:effectLst>
                  <a:outerShdw blurRad="63500" dist="50800" dir="2700000" algn="tl" rotWithShape="0">
                    <a:prstClr val="black">
                      <a:alpha val="50000"/>
                    </a:prstClr>
                  </a:outerShdw>
                </a:effectLst>
                <a:latin typeface="+mn-lt"/>
                <a:ea typeface="+mn-ea"/>
                <a:cs typeface="+mn-cs"/>
              </a:defRPr>
            </a:lvl5pPr>
            <a:lvl6pPr marL="22860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6pPr>
            <a:lvl7pPr marL="27432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7pPr>
            <a:lvl8pPr marL="32004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8pPr>
            <a:lvl9pPr marL="36576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sz="2000" dirty="0"/>
              <a:t>The </a:t>
            </a:r>
            <a:r>
              <a:rPr lang="en-US" sz="2000" b="1" u="sng" dirty="0"/>
              <a:t>bid price</a:t>
            </a:r>
            <a:r>
              <a:rPr lang="en-US" sz="2000" b="1" dirty="0"/>
              <a:t> </a:t>
            </a:r>
            <a:r>
              <a:rPr lang="en-US" sz="2000" dirty="0"/>
              <a:t>is the price at which the dealer </a:t>
            </a:r>
            <a:r>
              <a:rPr lang="en-US" sz="2000" dirty="0" err="1"/>
              <a:t>rm</a:t>
            </a:r>
            <a:r>
              <a:rPr lang="en-US" sz="2000" dirty="0"/>
              <a:t> would be willing to buy the foreign currency units.</a:t>
            </a:r>
          </a:p>
          <a:p>
            <a:r>
              <a:rPr lang="en-US" sz="2000" i="1" dirty="0"/>
              <a:t>This will always be </a:t>
            </a:r>
            <a:r>
              <a:rPr lang="en-US" sz="2000" b="1" i="1" dirty="0"/>
              <a:t>lower</a:t>
            </a:r>
            <a:r>
              <a:rPr lang="en-US" sz="2000" i="1" dirty="0"/>
              <a:t> than the quote price</a:t>
            </a:r>
            <a:r>
              <a:rPr lang="en-US" sz="2000" dirty="0"/>
              <a:t>.</a:t>
            </a:r>
          </a:p>
          <a:p>
            <a:r>
              <a:rPr lang="en-US" sz="2000" dirty="0"/>
              <a:t>The </a:t>
            </a:r>
            <a:r>
              <a:rPr lang="en-US" sz="2000" b="1" u="sng" dirty="0"/>
              <a:t>ask price</a:t>
            </a:r>
            <a:r>
              <a:rPr lang="en-US" sz="2000" dirty="0"/>
              <a:t>, also known as the offer price,  is the price at which the dealer firm would willing to sell the foreign currency units. </a:t>
            </a:r>
          </a:p>
          <a:p>
            <a:r>
              <a:rPr lang="en-US" sz="2000" i="1" dirty="0"/>
              <a:t>This will always be</a:t>
            </a:r>
            <a:r>
              <a:rPr lang="en-US" sz="2000" b="1" i="1" dirty="0"/>
              <a:t> greater </a:t>
            </a:r>
            <a:r>
              <a:rPr lang="en-US" sz="2000" i="1" dirty="0"/>
              <a:t>than the quote price.</a:t>
            </a:r>
          </a:p>
        </p:txBody>
      </p:sp>
      <p:pic>
        <p:nvPicPr>
          <p:cNvPr id="8" name="Picture 7"/>
          <p:cNvPicPr>
            <a:picLocks noChangeAspect="1"/>
          </p:cNvPicPr>
          <p:nvPr/>
        </p:nvPicPr>
        <p:blipFill>
          <a:blip r:embed="rId2"/>
          <a:stretch>
            <a:fillRect/>
          </a:stretch>
        </p:blipFill>
        <p:spPr>
          <a:xfrm>
            <a:off x="5471135" y="5421320"/>
            <a:ext cx="2515745" cy="1182727"/>
          </a:xfrm>
          <a:prstGeom prst="rect">
            <a:avLst/>
          </a:prstGeom>
        </p:spPr>
      </p:pic>
      <p:pic>
        <p:nvPicPr>
          <p:cNvPr id="9" name="Picture 8"/>
          <p:cNvPicPr>
            <a:picLocks noChangeAspect="1"/>
          </p:cNvPicPr>
          <p:nvPr/>
        </p:nvPicPr>
        <p:blipFill>
          <a:blip r:embed="rId3"/>
          <a:stretch>
            <a:fillRect/>
          </a:stretch>
        </p:blipFill>
        <p:spPr>
          <a:xfrm>
            <a:off x="4722164" y="246679"/>
            <a:ext cx="3997456" cy="3103210"/>
          </a:xfrm>
          <a:prstGeom prst="rect">
            <a:avLst/>
          </a:prstGeom>
        </p:spPr>
      </p:pic>
    </p:spTree>
    <p:extLst>
      <p:ext uri="{BB962C8B-B14F-4D97-AF65-F5344CB8AC3E}">
        <p14:creationId xmlns:p14="http://schemas.microsoft.com/office/powerpoint/2010/main" val="2229293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73" y="79468"/>
            <a:ext cx="8634133" cy="1417638"/>
          </a:xfrm>
        </p:spPr>
        <p:txBody>
          <a:bodyPr/>
          <a:lstStyle/>
          <a:p>
            <a:r>
              <a:rPr lang="en-US" dirty="0"/>
              <a:t>Supervised and Unsupervised Machine Learning</a:t>
            </a:r>
          </a:p>
        </p:txBody>
      </p:sp>
      <p:sp>
        <p:nvSpPr>
          <p:cNvPr id="3" name="Content Placeholder 2"/>
          <p:cNvSpPr>
            <a:spLocks noGrp="1"/>
          </p:cNvSpPr>
          <p:nvPr>
            <p:ph idx="1"/>
          </p:nvPr>
        </p:nvSpPr>
        <p:spPr>
          <a:xfrm>
            <a:off x="573980" y="2070846"/>
            <a:ext cx="8231126" cy="4291082"/>
          </a:xfrm>
        </p:spPr>
        <p:txBody>
          <a:bodyPr>
            <a:normAutofit fontScale="92500"/>
          </a:bodyPr>
          <a:lstStyle/>
          <a:p>
            <a:pPr marL="0" indent="0">
              <a:buNone/>
            </a:pPr>
            <a:r>
              <a:rPr lang="en-US" dirty="0"/>
              <a:t>There are two discernible categories of machine learning: 	</a:t>
            </a:r>
            <a:r>
              <a:rPr lang="en-US" dirty="0">
                <a:solidFill>
                  <a:srgbClr val="F88600"/>
                </a:solidFill>
              </a:rPr>
              <a:t>supervised and unsupervised learning</a:t>
            </a:r>
            <a:r>
              <a:rPr lang="en-US" dirty="0"/>
              <a:t>. </a:t>
            </a:r>
          </a:p>
          <a:p>
            <a:pPr marL="0" indent="0">
              <a:buNone/>
            </a:pPr>
            <a:r>
              <a:rPr lang="en-US" dirty="0"/>
              <a:t>In </a:t>
            </a:r>
            <a:r>
              <a:rPr lang="en-US" dirty="0">
                <a:solidFill>
                  <a:srgbClr val="F88600"/>
                </a:solidFill>
              </a:rPr>
              <a:t>Supervised Learning</a:t>
            </a:r>
            <a:r>
              <a:rPr lang="en-US" dirty="0"/>
              <a:t>, the system receives a dataset as an input and uses it to make decisions and classifications.</a:t>
            </a:r>
          </a:p>
          <a:p>
            <a:pPr marL="0" indent="0">
              <a:buNone/>
            </a:pPr>
            <a:r>
              <a:rPr lang="en-US" dirty="0">
                <a:solidFill>
                  <a:srgbClr val="F88600"/>
                </a:solidFill>
              </a:rPr>
              <a:t>Unsupervised Learning </a:t>
            </a:r>
            <a:r>
              <a:rPr lang="en-US" dirty="0"/>
              <a:t>is a pure learning process where the system must classify and make decisions based only on the sequence of its past actions via trial and error.</a:t>
            </a:r>
          </a:p>
          <a:p>
            <a:pPr marL="0" indent="0">
              <a:buNone/>
            </a:pPr>
            <a:r>
              <a:rPr lang="en-US" dirty="0"/>
              <a:t>For this project we were mainly interested in supervised learning and </a:t>
            </a:r>
            <a:r>
              <a:rPr lang="en-US" dirty="0" err="1"/>
              <a:t>especically</a:t>
            </a:r>
            <a:r>
              <a:rPr lang="en-US" dirty="0"/>
              <a:t> </a:t>
            </a:r>
            <a:r>
              <a:rPr lang="en-US" i="1" dirty="0">
                <a:solidFill>
                  <a:srgbClr val="F88600"/>
                </a:solidFill>
              </a:rPr>
              <a:t>gradient descent </a:t>
            </a:r>
            <a:r>
              <a:rPr lang="en-US" dirty="0"/>
              <a:t>type of algorithms which are proved to be adequate for many machine learning applications.</a:t>
            </a:r>
          </a:p>
        </p:txBody>
      </p:sp>
    </p:spTree>
    <p:extLst>
      <p:ext uri="{BB962C8B-B14F-4D97-AF65-F5344CB8AC3E}">
        <p14:creationId xmlns:p14="http://schemas.microsoft.com/office/powerpoint/2010/main" val="2120734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br>
              <a:rPr lang="en-US" dirty="0"/>
            </a:br>
            <a:r>
              <a:rPr lang="en-US" sz="2000" dirty="0"/>
              <a:t>There are two main types:</a:t>
            </a:r>
          </a:p>
        </p:txBody>
      </p:sp>
      <p:sp>
        <p:nvSpPr>
          <p:cNvPr id="3" name="Text Placeholder 2"/>
          <p:cNvSpPr>
            <a:spLocks noGrp="1"/>
          </p:cNvSpPr>
          <p:nvPr>
            <p:ph type="body" idx="1"/>
          </p:nvPr>
        </p:nvSpPr>
        <p:spPr/>
        <p:txBody>
          <a:bodyPr/>
          <a:lstStyle/>
          <a:p>
            <a:r>
              <a:rPr lang="en-US" dirty="0"/>
              <a:t>Batch Algorithms</a:t>
            </a:r>
          </a:p>
        </p:txBody>
      </p:sp>
      <p:sp>
        <p:nvSpPr>
          <p:cNvPr id="4" name="Content Placeholder 3"/>
          <p:cNvSpPr>
            <a:spLocks noGrp="1"/>
          </p:cNvSpPr>
          <p:nvPr>
            <p:ph sz="half" idx="2"/>
          </p:nvPr>
        </p:nvSpPr>
        <p:spPr/>
        <p:txBody>
          <a:bodyPr>
            <a:normAutofit lnSpcReduction="10000"/>
          </a:bodyPr>
          <a:lstStyle/>
          <a:p>
            <a:r>
              <a:rPr lang="en-US" dirty="0"/>
              <a:t>Completely optimize the cost functions on a set of training examples (</a:t>
            </a:r>
            <a:r>
              <a:rPr lang="en-US" dirty="0" err="1"/>
              <a:t>eg</a:t>
            </a:r>
            <a:r>
              <a:rPr lang="en-US" dirty="0"/>
              <a:t> ARIMA models).</a:t>
            </a:r>
          </a:p>
          <a:p>
            <a:r>
              <a:rPr lang="en-US" dirty="0"/>
              <a:t>“As datasets grow to practically infinite sizes, we argue that online algorithms outperform learning algorithms that operate by repetitively </a:t>
            </a:r>
            <a:r>
              <a:rPr lang="en-US" i="1" dirty="0"/>
              <a:t>sweeping over a training set</a:t>
            </a:r>
            <a:r>
              <a:rPr lang="en-US" dirty="0"/>
              <a:t>.”</a:t>
            </a:r>
          </a:p>
        </p:txBody>
      </p:sp>
      <p:sp>
        <p:nvSpPr>
          <p:cNvPr id="5" name="Text Placeholder 4"/>
          <p:cNvSpPr>
            <a:spLocks noGrp="1"/>
          </p:cNvSpPr>
          <p:nvPr>
            <p:ph type="body" sz="quarter" idx="3"/>
          </p:nvPr>
        </p:nvSpPr>
        <p:spPr/>
        <p:txBody>
          <a:bodyPr/>
          <a:lstStyle/>
          <a:p>
            <a:r>
              <a:rPr lang="en-US" dirty="0"/>
              <a:t>Online Algorithms</a:t>
            </a:r>
          </a:p>
        </p:txBody>
      </p:sp>
      <p:sp>
        <p:nvSpPr>
          <p:cNvPr id="6" name="Content Placeholder 5"/>
          <p:cNvSpPr>
            <a:spLocks noGrp="1"/>
          </p:cNvSpPr>
          <p:nvPr>
            <p:ph sz="quarter" idx="4"/>
          </p:nvPr>
        </p:nvSpPr>
        <p:spPr/>
        <p:txBody>
          <a:bodyPr>
            <a:normAutofit fontScale="92500" lnSpcReduction="10000"/>
          </a:bodyPr>
          <a:lstStyle/>
          <a:p>
            <a:r>
              <a:rPr lang="en-US" dirty="0"/>
              <a:t>Operate by repetitively drawing a fresh random example and adjusting parameters on the basis of this single example only.</a:t>
            </a:r>
          </a:p>
          <a:p>
            <a:r>
              <a:rPr lang="en-US" dirty="0"/>
              <a:t>“Online algorithms can quickly process a large number of examples. On the other hand, they usually are </a:t>
            </a:r>
            <a:r>
              <a:rPr lang="en-US" i="1" dirty="0"/>
              <a:t>not able to fully optimize the cost function</a:t>
            </a:r>
            <a:r>
              <a:rPr lang="en-US" dirty="0"/>
              <a:t> defined on these examples.”</a:t>
            </a:r>
          </a:p>
        </p:txBody>
      </p:sp>
    </p:spTree>
    <p:extLst>
      <p:ext uri="{BB962C8B-B14F-4D97-AF65-F5344CB8AC3E}">
        <p14:creationId xmlns:p14="http://schemas.microsoft.com/office/powerpoint/2010/main" val="52163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Gradient Descent</a:t>
            </a:r>
          </a:p>
        </p:txBody>
      </p:sp>
      <p:sp>
        <p:nvSpPr>
          <p:cNvPr id="3" name="Content Placeholder 2"/>
          <p:cNvSpPr>
            <a:spLocks noGrp="1"/>
          </p:cNvSpPr>
          <p:nvPr>
            <p:ph idx="1"/>
          </p:nvPr>
        </p:nvSpPr>
        <p:spPr/>
        <p:txBody>
          <a:bodyPr/>
          <a:lstStyle/>
          <a:p>
            <a:pPr marL="0" indent="0">
              <a:buNone/>
            </a:pPr>
            <a:r>
              <a:rPr lang="en-US" dirty="0"/>
              <a:t>In order to minimize </a:t>
            </a:r>
            <a:r>
              <a:rPr lang="en-US" i="1" dirty="0">
                <a:solidFill>
                  <a:srgbClr val="F88600"/>
                </a:solidFill>
              </a:rPr>
              <a:t>empirical risk</a:t>
            </a:r>
            <a:r>
              <a:rPr lang="en-US" i="1" dirty="0"/>
              <a:t> </a:t>
            </a:r>
            <a:r>
              <a:rPr lang="en-US" b="1" i="1" dirty="0"/>
              <a:t>E</a:t>
            </a:r>
            <a:r>
              <a:rPr lang="en-US" b="1" i="1" baseline="-25000" dirty="0"/>
              <a:t>n</a:t>
            </a:r>
            <a:r>
              <a:rPr lang="en-US" dirty="0"/>
              <a:t>(</a:t>
            </a:r>
            <a:r>
              <a:rPr lang="en-US" b="1" i="1" dirty="0" err="1"/>
              <a:t>f</a:t>
            </a:r>
            <a:r>
              <a:rPr lang="en-US" b="1" i="1" baseline="-25000" dirty="0" err="1"/>
              <a:t>w</a:t>
            </a:r>
            <a:r>
              <a:rPr lang="en-US" dirty="0"/>
              <a:t>) the use of gradient descent is proposed and each iteration of the algorithm updates the weights </a:t>
            </a:r>
            <a:r>
              <a:rPr lang="en-US" b="1" i="1" dirty="0"/>
              <a:t>w</a:t>
            </a:r>
            <a:r>
              <a:rPr lang="en-US" b="1" dirty="0"/>
              <a:t> </a:t>
            </a:r>
            <a:r>
              <a:rPr lang="en-US" dirty="0"/>
              <a:t>on the basis of the gradient of </a:t>
            </a:r>
            <a:r>
              <a:rPr lang="en-US" b="1" i="1" dirty="0"/>
              <a:t>E</a:t>
            </a:r>
            <a:r>
              <a:rPr lang="en-US" b="1" i="1" baseline="-25000" dirty="0"/>
              <a:t>n</a:t>
            </a:r>
            <a:r>
              <a:rPr lang="en-US" dirty="0"/>
              <a:t>(</a:t>
            </a:r>
            <a:r>
              <a:rPr lang="en-US" b="1" i="1" dirty="0" err="1"/>
              <a:t>f</a:t>
            </a:r>
            <a:r>
              <a:rPr lang="en-US" b="1" i="1" baseline="-25000" dirty="0" err="1"/>
              <a:t>w</a:t>
            </a:r>
            <a:r>
              <a:rPr lang="en-US" dirty="0"/>
              <a:t>)</a:t>
            </a:r>
          </a:p>
        </p:txBody>
      </p:sp>
      <p:pic>
        <p:nvPicPr>
          <p:cNvPr id="4" name="Picture 3"/>
          <p:cNvPicPr>
            <a:picLocks noChangeAspect="1"/>
          </p:cNvPicPr>
          <p:nvPr/>
        </p:nvPicPr>
        <p:blipFill>
          <a:blip r:embed="rId2"/>
          <a:stretch>
            <a:fillRect/>
          </a:stretch>
        </p:blipFill>
        <p:spPr>
          <a:xfrm>
            <a:off x="1905128" y="3963796"/>
            <a:ext cx="5529606" cy="1213665"/>
          </a:xfrm>
          <a:prstGeom prst="rect">
            <a:avLst/>
          </a:prstGeom>
        </p:spPr>
      </p:pic>
    </p:spTree>
    <p:extLst>
      <p:ext uri="{BB962C8B-B14F-4D97-AF65-F5344CB8AC3E}">
        <p14:creationId xmlns:p14="http://schemas.microsoft.com/office/powerpoint/2010/main" val="2477539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p:sp>
        <p:nvSpPr>
          <p:cNvPr id="3" name="Content Placeholder 2"/>
          <p:cNvSpPr>
            <a:spLocks noGrp="1"/>
          </p:cNvSpPr>
          <p:nvPr>
            <p:ph idx="1"/>
          </p:nvPr>
        </p:nvSpPr>
        <p:spPr>
          <a:xfrm>
            <a:off x="765175" y="1857073"/>
            <a:ext cx="7771260" cy="2618175"/>
          </a:xfrm>
        </p:spPr>
        <p:txBody>
          <a:bodyPr>
            <a:normAutofit fontScale="92500" lnSpcReduction="10000"/>
          </a:bodyPr>
          <a:lstStyle/>
          <a:p>
            <a:r>
              <a:rPr lang="en-US" dirty="0"/>
              <a:t>Stochastic gradient descent is of crucial importance to this project as it constitutes the cornerstone of our algorithm.</a:t>
            </a:r>
          </a:p>
          <a:p>
            <a:r>
              <a:rPr lang="en-US" dirty="0"/>
              <a:t>Stochastic Gradient Descent algorithm is a drastic simplification of the batch gradient descent.  Instead of computing the gradient of </a:t>
            </a:r>
            <a:r>
              <a:rPr lang="en-US" b="1" i="1" dirty="0"/>
              <a:t>E</a:t>
            </a:r>
            <a:r>
              <a:rPr lang="en-US" b="1" i="1" baseline="-25000" dirty="0"/>
              <a:t>n</a:t>
            </a:r>
            <a:r>
              <a:rPr lang="en-US" dirty="0"/>
              <a:t>(</a:t>
            </a:r>
            <a:r>
              <a:rPr lang="en-US" b="1" i="1" dirty="0" err="1"/>
              <a:t>f</a:t>
            </a:r>
            <a:r>
              <a:rPr lang="en-US" b="1" i="1" baseline="-25000" dirty="0" err="1"/>
              <a:t>w</a:t>
            </a:r>
            <a:r>
              <a:rPr lang="en-US" dirty="0"/>
              <a:t>) exactly, each iteration estimates this gradient on the basis of a single randomly picked example.</a:t>
            </a:r>
          </a:p>
        </p:txBody>
      </p:sp>
      <p:sp>
        <p:nvSpPr>
          <p:cNvPr id="4" name="Content Placeholder 2"/>
          <p:cNvSpPr txBox="1">
            <a:spLocks/>
          </p:cNvSpPr>
          <p:nvPr/>
        </p:nvSpPr>
        <p:spPr>
          <a:xfrm>
            <a:off x="1295360" y="5239746"/>
            <a:ext cx="6713891" cy="107282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dirty="0"/>
              <a:t>This stochastic process depends on permutation (shuffling) of the training data before fitting the model.</a:t>
            </a:r>
          </a:p>
        </p:txBody>
      </p:sp>
      <p:pic>
        <p:nvPicPr>
          <p:cNvPr id="6" name="Picture 5"/>
          <p:cNvPicPr>
            <a:picLocks noChangeAspect="1"/>
          </p:cNvPicPr>
          <p:nvPr/>
        </p:nvPicPr>
        <p:blipFill>
          <a:blip r:embed="rId3"/>
          <a:stretch>
            <a:fillRect/>
          </a:stretch>
        </p:blipFill>
        <p:spPr>
          <a:xfrm>
            <a:off x="2578928" y="4385168"/>
            <a:ext cx="4064593" cy="730394"/>
          </a:xfrm>
          <a:prstGeom prst="rect">
            <a:avLst/>
          </a:prstGeom>
        </p:spPr>
      </p:pic>
    </p:spTree>
    <p:extLst>
      <p:ext uri="{BB962C8B-B14F-4D97-AF65-F5344CB8AC3E}">
        <p14:creationId xmlns:p14="http://schemas.microsoft.com/office/powerpoint/2010/main" val="85257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normAutofit/>
          </a:bodyPr>
          <a:lstStyle/>
          <a:p>
            <a:pPr marL="0" indent="0" algn="ctr">
              <a:buNone/>
            </a:pPr>
            <a:r>
              <a:rPr lang="en-US" sz="3200" dirty="0"/>
              <a:t>Our intent is to build a foundational library of primitives to perform online or near online multi-stream information extraction on thousands or even millions of time series. Besides their immediate use, such primitives could provide a first level analysis of time series for online clustering and data mining systems.</a:t>
            </a:r>
          </a:p>
        </p:txBody>
      </p:sp>
    </p:spTree>
    <p:extLst>
      <p:ext uri="{BB962C8B-B14F-4D97-AF65-F5344CB8AC3E}">
        <p14:creationId xmlns:p14="http://schemas.microsoft.com/office/powerpoint/2010/main" val="3429370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 (SGD)</a:t>
            </a:r>
          </a:p>
        </p:txBody>
      </p:sp>
      <p:sp>
        <p:nvSpPr>
          <p:cNvPr id="3" name="Content Placeholder 2"/>
          <p:cNvSpPr>
            <a:spLocks noGrp="1"/>
          </p:cNvSpPr>
          <p:nvPr>
            <p:ph idx="1"/>
          </p:nvPr>
        </p:nvSpPr>
        <p:spPr>
          <a:xfrm>
            <a:off x="765175" y="1857073"/>
            <a:ext cx="7771260" cy="2618175"/>
          </a:xfrm>
        </p:spPr>
        <p:txBody>
          <a:bodyPr>
            <a:normAutofit fontScale="92500" lnSpcReduction="20000"/>
          </a:bodyPr>
          <a:lstStyle/>
          <a:p>
            <a:pPr marL="0" indent="0">
              <a:buNone/>
            </a:pPr>
            <a:r>
              <a:rPr lang="en-US" dirty="0"/>
              <a:t>The online gradient descent simplification relies on the hope that the random noise introduced by this procedure will not perturbate (alter) the average behavior of the algorithm.</a:t>
            </a:r>
          </a:p>
          <a:p>
            <a:pPr marL="0" indent="0">
              <a:buNone/>
            </a:pPr>
            <a:r>
              <a:rPr lang="en-US" dirty="0"/>
              <a:t>Since the stochastic algorithm does not need to remember which examples were visited during the previous iterations, it can process examples on the fly in a deployed system.</a:t>
            </a:r>
          </a:p>
          <a:p>
            <a:pPr marL="0" indent="0">
              <a:buNone/>
            </a:pPr>
            <a:r>
              <a:rPr lang="en-US" dirty="0"/>
              <a:t>SGD is perfectly applicable to the streaming environment</a:t>
            </a:r>
          </a:p>
        </p:txBody>
      </p:sp>
      <p:pic>
        <p:nvPicPr>
          <p:cNvPr id="5" name="Picture 4"/>
          <p:cNvPicPr>
            <a:picLocks noChangeAspect="1"/>
          </p:cNvPicPr>
          <p:nvPr/>
        </p:nvPicPr>
        <p:blipFill>
          <a:blip r:embed="rId3"/>
          <a:stretch>
            <a:fillRect/>
          </a:stretch>
        </p:blipFill>
        <p:spPr>
          <a:xfrm>
            <a:off x="765175" y="4602103"/>
            <a:ext cx="4791122" cy="1813414"/>
          </a:xfrm>
          <a:prstGeom prst="rect">
            <a:avLst/>
          </a:prstGeom>
        </p:spPr>
      </p:pic>
      <p:sp>
        <p:nvSpPr>
          <p:cNvPr id="8" name="Content Placeholder 2"/>
          <p:cNvSpPr txBox="1">
            <a:spLocks/>
          </p:cNvSpPr>
          <p:nvPr/>
        </p:nvSpPr>
        <p:spPr>
          <a:xfrm>
            <a:off x="5736329" y="4475248"/>
            <a:ext cx="2900694" cy="194026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lgn="r">
              <a:buNone/>
            </a:pPr>
            <a:r>
              <a:rPr lang="en-US" dirty="0">
                <a:solidFill>
                  <a:srgbClr val="FFFFFF"/>
                </a:solidFill>
              </a:rPr>
              <a:t>The parameters of the learning system are updated using information extracted from real world observations.</a:t>
            </a:r>
          </a:p>
        </p:txBody>
      </p:sp>
    </p:spTree>
    <p:extLst>
      <p:ext uri="{BB962C8B-B14F-4D97-AF65-F5344CB8AC3E}">
        <p14:creationId xmlns:p14="http://schemas.microsoft.com/office/powerpoint/2010/main" val="3673095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 (SGD)</a:t>
            </a:r>
          </a:p>
        </p:txBody>
      </p:sp>
      <p:sp>
        <p:nvSpPr>
          <p:cNvPr id="3" name="Content Placeholder 2"/>
          <p:cNvSpPr>
            <a:spLocks noGrp="1"/>
          </p:cNvSpPr>
          <p:nvPr>
            <p:ph idx="1"/>
          </p:nvPr>
        </p:nvSpPr>
        <p:spPr>
          <a:xfrm>
            <a:off x="765175" y="1857073"/>
            <a:ext cx="7612062" cy="1757381"/>
          </a:xfrm>
        </p:spPr>
        <p:txBody>
          <a:bodyPr>
            <a:normAutofit lnSpcReduction="10000"/>
          </a:bodyPr>
          <a:lstStyle/>
          <a:p>
            <a:pPr marL="0" indent="0">
              <a:buNone/>
            </a:pPr>
            <a:r>
              <a:rPr lang="en-US" dirty="0"/>
              <a:t>The python class we use implements a first-order SGD learning routine. The algorithm iterates over the training examples and for each example updates the model parameters according to the update rule given by:</a:t>
            </a:r>
          </a:p>
        </p:txBody>
      </p:sp>
      <p:pic>
        <p:nvPicPr>
          <p:cNvPr id="4" name="Picture 3"/>
          <p:cNvPicPr>
            <a:picLocks noChangeAspect="1"/>
          </p:cNvPicPr>
          <p:nvPr/>
        </p:nvPicPr>
        <p:blipFill>
          <a:blip r:embed="rId3"/>
          <a:stretch>
            <a:fillRect/>
          </a:stretch>
        </p:blipFill>
        <p:spPr>
          <a:xfrm>
            <a:off x="2234861" y="3614454"/>
            <a:ext cx="4286536" cy="702062"/>
          </a:xfrm>
          <a:prstGeom prst="rect">
            <a:avLst/>
          </a:prstGeom>
        </p:spPr>
      </p:pic>
      <p:sp>
        <p:nvSpPr>
          <p:cNvPr id="9" name="Content Placeholder 2"/>
          <p:cNvSpPr txBox="1">
            <a:spLocks/>
          </p:cNvSpPr>
          <p:nvPr/>
        </p:nvSpPr>
        <p:spPr>
          <a:xfrm>
            <a:off x="765175" y="4621791"/>
            <a:ext cx="7612062" cy="131275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dirty="0"/>
              <a:t>Where η is the learning rate which controls the step-size in the parameter space.  The intercept </a:t>
            </a:r>
            <a:r>
              <a:rPr lang="en-US" i="1" dirty="0"/>
              <a:t>b</a:t>
            </a:r>
            <a:r>
              <a:rPr lang="en-US" dirty="0"/>
              <a:t> is updated similarly but without regularization.</a:t>
            </a:r>
          </a:p>
        </p:txBody>
      </p:sp>
    </p:spTree>
    <p:extLst>
      <p:ext uri="{BB962C8B-B14F-4D97-AF65-F5344CB8AC3E}">
        <p14:creationId xmlns:p14="http://schemas.microsoft.com/office/powerpoint/2010/main" val="1839697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 (SGD)</a:t>
            </a:r>
          </a:p>
        </p:txBody>
      </p:sp>
      <p:sp>
        <p:nvSpPr>
          <p:cNvPr id="3" name="Content Placeholder 2"/>
          <p:cNvSpPr>
            <a:spLocks noGrp="1"/>
          </p:cNvSpPr>
          <p:nvPr>
            <p:ph idx="1"/>
          </p:nvPr>
        </p:nvSpPr>
        <p:spPr>
          <a:xfrm>
            <a:off x="899511" y="2724054"/>
            <a:ext cx="7612062" cy="2380142"/>
          </a:xfrm>
        </p:spPr>
        <p:txBody>
          <a:bodyPr>
            <a:normAutofit lnSpcReduction="10000"/>
          </a:bodyPr>
          <a:lstStyle/>
          <a:p>
            <a:pPr marL="0" indent="0">
              <a:buNone/>
            </a:pPr>
            <a:r>
              <a:rPr lang="en-US" dirty="0"/>
              <a:t>When the model trains and fits the data, its parameters can be accessed through the members </a:t>
            </a:r>
            <a:r>
              <a:rPr lang="en-US" i="1" dirty="0" err="1"/>
              <a:t>coef</a:t>
            </a:r>
            <a:r>
              <a:rPr lang="en-US" i="1" dirty="0"/>
              <a:t> </a:t>
            </a:r>
            <a:r>
              <a:rPr lang="en-US" dirty="0"/>
              <a:t>and </a:t>
            </a:r>
            <a:r>
              <a:rPr lang="en-US" i="1" dirty="0"/>
              <a:t>intercept</a:t>
            </a:r>
            <a:r>
              <a:rPr lang="en-US" dirty="0"/>
              <a:t>. These two values are of crucial importance as later </a:t>
            </a:r>
            <a:r>
              <a:rPr lang="en-US"/>
              <a:t>on wediscuss </a:t>
            </a:r>
            <a:r>
              <a:rPr lang="en-US" dirty="0"/>
              <a:t>how we use them to give a </a:t>
            </a:r>
            <a:r>
              <a:rPr lang="en-US" dirty="0">
                <a:solidFill>
                  <a:srgbClr val="F88600"/>
                </a:solidFill>
              </a:rPr>
              <a:t>"warm start" </a:t>
            </a:r>
            <a:r>
              <a:rPr lang="en-US" dirty="0"/>
              <a:t>to consecutive learning procedures.</a:t>
            </a:r>
          </a:p>
          <a:p>
            <a:pPr marL="0" indent="0">
              <a:buNone/>
            </a:pPr>
            <a:r>
              <a:rPr lang="en-US" dirty="0"/>
              <a:t>[We assume </a:t>
            </a:r>
            <a:r>
              <a:rPr lang="en-US" dirty="0" err="1">
                <a:solidFill>
                  <a:schemeClr val="accent2"/>
                </a:solidFill>
              </a:rPr>
              <a:t>coef</a:t>
            </a:r>
            <a:r>
              <a:rPr lang="en-US" dirty="0"/>
              <a:t> to be </a:t>
            </a:r>
            <a:r>
              <a:rPr lang="en-US" dirty="0" err="1"/>
              <a:t>ηand</a:t>
            </a:r>
            <a:r>
              <a:rPr lang="en-US" dirty="0"/>
              <a:t> </a:t>
            </a:r>
            <a:r>
              <a:rPr lang="en-US" dirty="0">
                <a:solidFill>
                  <a:srgbClr val="F88600"/>
                </a:solidFill>
              </a:rPr>
              <a:t>intercept</a:t>
            </a:r>
            <a:r>
              <a:rPr lang="en-US" dirty="0"/>
              <a:t> to be </a:t>
            </a:r>
            <a:r>
              <a:rPr lang="en-US" i="1" dirty="0"/>
              <a:t>b</a:t>
            </a:r>
            <a:r>
              <a:rPr lang="en-US" dirty="0"/>
              <a:t>]</a:t>
            </a:r>
            <a:endParaRPr lang="en-US" i="1" dirty="0"/>
          </a:p>
        </p:txBody>
      </p:sp>
    </p:spTree>
    <p:extLst>
      <p:ext uri="{BB962C8B-B14F-4D97-AF65-F5344CB8AC3E}">
        <p14:creationId xmlns:p14="http://schemas.microsoft.com/office/powerpoint/2010/main" val="3138182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57" y="97881"/>
            <a:ext cx="7998654" cy="1417638"/>
          </a:xfrm>
        </p:spPr>
        <p:txBody>
          <a:bodyPr/>
          <a:lstStyle/>
          <a:p>
            <a:r>
              <a:rPr lang="en-US" dirty="0"/>
              <a:t>Predicting The Future of </a:t>
            </a:r>
            <a:r>
              <a:rPr lang="en-US" dirty="0" err="1"/>
              <a:t>Fincancial</a:t>
            </a:r>
            <a:r>
              <a:rPr lang="en-US" dirty="0"/>
              <a:t> Data in Real Time</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A huge amount of valuable information related to the financial markets is available on the web.  The majority of this information comes from Financial News Articles, Company Reports and Expert Recommendations.  Most of this data is in a </a:t>
            </a:r>
            <a:r>
              <a:rPr lang="en-US" i="1" dirty="0"/>
              <a:t>textual</a:t>
            </a:r>
            <a:r>
              <a:rPr lang="en-US" dirty="0"/>
              <a:t> format as opposed to a numerical format which makes it hard to use. </a:t>
            </a:r>
          </a:p>
          <a:p>
            <a:pPr marL="0" indent="0">
              <a:buNone/>
            </a:pPr>
            <a:r>
              <a:rPr lang="en-US" dirty="0"/>
              <a:t>It has always been standard to view economic time series as realizations of stochastic processes.  This approach allows the model builder to use statistical inference in constructing and testing equations that characterize relationships between economic variables.  </a:t>
            </a:r>
          </a:p>
          <a:p>
            <a:pPr marL="0" indent="0">
              <a:buNone/>
            </a:pPr>
            <a:r>
              <a:rPr lang="en-US" dirty="0"/>
              <a:t>The skeleton of this algorithmic framework is based on machine learning, and specifically on stochastic gradient descent.</a:t>
            </a:r>
          </a:p>
        </p:txBody>
      </p:sp>
    </p:spTree>
    <p:extLst>
      <p:ext uri="{BB962C8B-B14F-4D97-AF65-F5344CB8AC3E}">
        <p14:creationId xmlns:p14="http://schemas.microsoft.com/office/powerpoint/2010/main" val="3879105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57" y="97881"/>
            <a:ext cx="7998654" cy="1417638"/>
          </a:xfrm>
        </p:spPr>
        <p:txBody>
          <a:bodyPr/>
          <a:lstStyle/>
          <a:p>
            <a:r>
              <a:rPr lang="en-US" dirty="0"/>
              <a:t>Predicting The Future of </a:t>
            </a:r>
            <a:r>
              <a:rPr lang="en-US" dirty="0" err="1"/>
              <a:t>Fincancial</a:t>
            </a:r>
            <a:r>
              <a:rPr lang="en-US" dirty="0"/>
              <a:t> Data in Real Time</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88600"/>
                </a:solidFill>
              </a:rPr>
              <a:t>FOR EXAMPLE:  </a:t>
            </a:r>
            <a:r>
              <a:rPr lang="en-US" dirty="0"/>
              <a:t>The NYSE is the most extensively studied financial market, but its particular characteristic makes it </a:t>
            </a:r>
            <a:r>
              <a:rPr lang="en-US" i="1" dirty="0"/>
              <a:t>difficult to generalize the results to other markets</a:t>
            </a:r>
            <a:r>
              <a:rPr lang="en-US" dirty="0"/>
              <a:t>. In fact, the NYSE is essentially a hybrid market, combining batch and continuous trading, a dealing floor and an upper mechanism for arranging block traders, a limit order book and a designated monopoly specialist. These particular features do not allow the generalization of empirical findings on the NYSE and therefore new research is needed. </a:t>
            </a:r>
          </a:p>
          <a:p>
            <a:pPr marL="0" indent="0">
              <a:buNone/>
            </a:pPr>
            <a:r>
              <a:rPr lang="en-US" dirty="0">
                <a:solidFill>
                  <a:srgbClr val="F88600"/>
                </a:solidFill>
              </a:rPr>
              <a:t>As a new approach the skeleton of this algorithmic framework is based on machine learning, and specifically on stochastic gradient descent.</a:t>
            </a:r>
          </a:p>
        </p:txBody>
      </p:sp>
    </p:spTree>
    <p:extLst>
      <p:ext uri="{BB962C8B-B14F-4D97-AF65-F5344CB8AC3E}">
        <p14:creationId xmlns:p14="http://schemas.microsoft.com/office/powerpoint/2010/main" val="106102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LearnStream</a:t>
            </a:r>
            <a:endParaRPr lang="en-US" dirty="0"/>
          </a:p>
        </p:txBody>
      </p:sp>
      <p:sp>
        <p:nvSpPr>
          <p:cNvPr id="3" name="Content Placeholder 2"/>
          <p:cNvSpPr>
            <a:spLocks noGrp="1"/>
          </p:cNvSpPr>
          <p:nvPr>
            <p:ph idx="1"/>
          </p:nvPr>
        </p:nvSpPr>
        <p:spPr>
          <a:xfrm>
            <a:off x="667477" y="2126878"/>
            <a:ext cx="7612064" cy="4182035"/>
          </a:xfrm>
        </p:spPr>
        <p:txBody>
          <a:bodyPr>
            <a:normAutofit/>
          </a:bodyPr>
          <a:lstStyle/>
          <a:p>
            <a:pPr marL="0" indent="0">
              <a:buNone/>
            </a:pPr>
            <a:r>
              <a:rPr lang="en-US" sz="2800" dirty="0" err="1"/>
              <a:t>LearnStream</a:t>
            </a:r>
            <a:r>
              <a:rPr lang="en-US" sz="2800" dirty="0"/>
              <a:t> is a critical part of what the authors of the paper are trying to accomplish.  In </a:t>
            </a:r>
            <a:r>
              <a:rPr lang="en-US" sz="2800" dirty="0" err="1"/>
              <a:t>LearnStream</a:t>
            </a:r>
            <a:r>
              <a:rPr lang="en-US" sz="2800" dirty="0"/>
              <a:t> they will combine the concept of the Sliding Window that we saw with </a:t>
            </a:r>
            <a:r>
              <a:rPr lang="en-US" sz="2800" dirty="0" err="1"/>
              <a:t>Statstream</a:t>
            </a:r>
            <a:r>
              <a:rPr lang="en-US" sz="2800" dirty="0"/>
              <a:t> with the use of the Stochastic Gradient Descent Algorithm. </a:t>
            </a:r>
          </a:p>
          <a:p>
            <a:pPr marL="0" indent="0" algn="ctr">
              <a:buNone/>
            </a:pPr>
            <a:r>
              <a:rPr lang="en-US" sz="2800" dirty="0"/>
              <a:t>“Thus the name </a:t>
            </a:r>
            <a:r>
              <a:rPr lang="en-US" sz="2800" dirty="0" err="1"/>
              <a:t>LearnStream</a:t>
            </a:r>
            <a:r>
              <a:rPr lang="en-US" sz="2800" dirty="0"/>
              <a:t>” </a:t>
            </a:r>
          </a:p>
        </p:txBody>
      </p:sp>
    </p:spTree>
    <p:extLst>
      <p:ext uri="{BB962C8B-B14F-4D97-AF65-F5344CB8AC3E}">
        <p14:creationId xmlns:p14="http://schemas.microsoft.com/office/powerpoint/2010/main" val="476625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Sliding Window Stochastic Gradient Descent</a:t>
            </a:r>
          </a:p>
        </p:txBody>
      </p:sp>
      <p:sp>
        <p:nvSpPr>
          <p:cNvPr id="3" name="Content Placeholder 2"/>
          <p:cNvSpPr>
            <a:spLocks noGrp="1"/>
          </p:cNvSpPr>
          <p:nvPr>
            <p:ph idx="1"/>
          </p:nvPr>
        </p:nvSpPr>
        <p:spPr>
          <a:xfrm>
            <a:off x="386591" y="1860401"/>
            <a:ext cx="8394091" cy="4486458"/>
          </a:xfrm>
        </p:spPr>
        <p:txBody>
          <a:bodyPr>
            <a:normAutofit fontScale="92500" lnSpcReduction="20000"/>
          </a:bodyPr>
          <a:lstStyle/>
          <a:p>
            <a:pPr marL="0" indent="0">
              <a:buNone/>
            </a:pPr>
            <a:r>
              <a:rPr lang="en-US" dirty="0"/>
              <a:t>To evaluate a classifier's performance, given by a machine learning scheme, either a special testing set or a cross validation technique may be employed. A test set contains </a:t>
            </a:r>
            <a:r>
              <a:rPr lang="en-US" dirty="0" err="1"/>
              <a:t>preclassified</a:t>
            </a:r>
            <a:r>
              <a:rPr lang="en-US" dirty="0"/>
              <a:t> examples different from those in the training set, and is used only for evaluation, not for training.</a:t>
            </a:r>
          </a:p>
          <a:p>
            <a:pPr marL="0" indent="0">
              <a:buNone/>
            </a:pPr>
            <a:r>
              <a:rPr lang="en-US" dirty="0"/>
              <a:t>If data are scarce, it is sensible to use cross validation in order not to waste any data, which could be useful in enhancing classifier performance; all data are used both for training the classifier and for testing its performance. </a:t>
            </a:r>
          </a:p>
          <a:p>
            <a:pPr marL="0" indent="0">
              <a:buNone/>
            </a:pPr>
            <a:r>
              <a:rPr lang="en-US" dirty="0"/>
              <a:t>More examples do not necessarily mean better classifier performance.  This is due to the over fitting of the classifier transfer function, so that it fits too tightly to the training data and the border between classes is jagged rather than smooth, unlike how it should usually be.</a:t>
            </a:r>
          </a:p>
        </p:txBody>
      </p:sp>
    </p:spTree>
    <p:extLst>
      <p:ext uri="{BB962C8B-B14F-4D97-AF65-F5344CB8AC3E}">
        <p14:creationId xmlns:p14="http://schemas.microsoft.com/office/powerpoint/2010/main" val="3970382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Sliding Window Stochastic Gradient Descent</a:t>
            </a:r>
          </a:p>
        </p:txBody>
      </p:sp>
      <p:sp>
        <p:nvSpPr>
          <p:cNvPr id="3" name="Content Placeholder 2"/>
          <p:cNvSpPr>
            <a:spLocks noGrp="1"/>
          </p:cNvSpPr>
          <p:nvPr>
            <p:ph idx="1"/>
          </p:nvPr>
        </p:nvSpPr>
        <p:spPr>
          <a:xfrm>
            <a:off x="386591" y="1860401"/>
            <a:ext cx="8394091" cy="4486458"/>
          </a:xfrm>
        </p:spPr>
        <p:txBody>
          <a:bodyPr>
            <a:normAutofit fontScale="92500" lnSpcReduction="10000"/>
          </a:bodyPr>
          <a:lstStyle/>
          <a:p>
            <a:pPr marL="0" indent="0">
              <a:buNone/>
            </a:pPr>
            <a:r>
              <a:rPr lang="en-US" dirty="0"/>
              <a:t>They trained their regressor over a sliding window </a:t>
            </a:r>
            <a:r>
              <a:rPr lang="en-US" dirty="0">
                <a:solidFill>
                  <a:srgbClr val="F88600"/>
                </a:solidFill>
              </a:rPr>
              <a:t>[</a:t>
            </a:r>
            <a:r>
              <a:rPr lang="en-US" b="1" dirty="0" err="1">
                <a:solidFill>
                  <a:srgbClr val="F88600"/>
                </a:solidFill>
              </a:rPr>
              <a:t>t</a:t>
            </a:r>
            <a:r>
              <a:rPr lang="en-US" b="1" baseline="-25000" dirty="0" err="1">
                <a:solidFill>
                  <a:srgbClr val="F88600"/>
                </a:solidFill>
              </a:rPr>
              <a:t>i</a:t>
            </a:r>
            <a:r>
              <a:rPr lang="en-US" b="1" dirty="0">
                <a:solidFill>
                  <a:srgbClr val="F88600"/>
                </a:solidFill>
              </a:rPr>
              <a:t>, </a:t>
            </a:r>
            <a:r>
              <a:rPr lang="en-US" b="1" dirty="0" err="1">
                <a:solidFill>
                  <a:srgbClr val="F88600"/>
                </a:solidFill>
              </a:rPr>
              <a:t>t</a:t>
            </a:r>
            <a:r>
              <a:rPr lang="en-US" b="1" baseline="-25000" dirty="0" err="1">
                <a:solidFill>
                  <a:srgbClr val="F88600"/>
                </a:solidFill>
              </a:rPr>
              <a:t>i</a:t>
            </a:r>
            <a:r>
              <a:rPr lang="en-US" b="1" dirty="0" err="1">
                <a:solidFill>
                  <a:srgbClr val="F88600"/>
                </a:solidFill>
              </a:rPr>
              <a:t>+s</a:t>
            </a:r>
            <a:r>
              <a:rPr lang="en-US" b="1" baseline="-25000" dirty="0" err="1">
                <a:solidFill>
                  <a:srgbClr val="F88600"/>
                </a:solidFill>
              </a:rPr>
              <a:t>w</a:t>
            </a:r>
            <a:r>
              <a:rPr lang="en-US" dirty="0">
                <a:solidFill>
                  <a:srgbClr val="F88600"/>
                </a:solidFill>
              </a:rPr>
              <a:t>] </a:t>
            </a:r>
            <a:r>
              <a:rPr lang="en-US" dirty="0"/>
              <a:t>and then use the linear model obtained to predict the value for   </a:t>
            </a:r>
            <a:r>
              <a:rPr lang="en-US" b="1" dirty="0" err="1">
                <a:solidFill>
                  <a:srgbClr val="F88600"/>
                </a:solidFill>
              </a:rPr>
              <a:t>t</a:t>
            </a:r>
            <a:r>
              <a:rPr lang="en-US" b="1" baseline="-25000" dirty="0" err="1">
                <a:solidFill>
                  <a:srgbClr val="F88600"/>
                </a:solidFill>
              </a:rPr>
              <a:t>i</a:t>
            </a:r>
            <a:r>
              <a:rPr lang="en-US" b="1" baseline="-25000" dirty="0">
                <a:solidFill>
                  <a:srgbClr val="F88600"/>
                </a:solidFill>
              </a:rPr>
              <a:t> </a:t>
            </a:r>
            <a:r>
              <a:rPr lang="en-US" b="1" dirty="0">
                <a:solidFill>
                  <a:srgbClr val="F88600"/>
                </a:solidFill>
              </a:rPr>
              <a:t>+ </a:t>
            </a:r>
            <a:r>
              <a:rPr lang="en-US" b="1" dirty="0" err="1">
                <a:solidFill>
                  <a:srgbClr val="F88600"/>
                </a:solidFill>
              </a:rPr>
              <a:t>s</a:t>
            </a:r>
            <a:r>
              <a:rPr lang="en-US" b="1" baseline="-25000" dirty="0" err="1">
                <a:solidFill>
                  <a:srgbClr val="F88600"/>
                </a:solidFill>
              </a:rPr>
              <a:t>w</a:t>
            </a:r>
            <a:r>
              <a:rPr lang="en-US" b="1" dirty="0">
                <a:solidFill>
                  <a:srgbClr val="F88600"/>
                </a:solidFill>
              </a:rPr>
              <a:t>+ 1</a:t>
            </a:r>
            <a:r>
              <a:rPr lang="en-US" dirty="0"/>
              <a:t>.  An important note is that in order for their predictions to have meaning they needed to use the data up to time point </a:t>
            </a:r>
            <a:r>
              <a:rPr lang="en-US" b="1" dirty="0">
                <a:solidFill>
                  <a:srgbClr val="F88600"/>
                </a:solidFill>
              </a:rPr>
              <a:t>t</a:t>
            </a:r>
            <a:r>
              <a:rPr lang="en-US" b="1" dirty="0"/>
              <a:t> </a:t>
            </a:r>
            <a:r>
              <a:rPr lang="en-US" dirty="0"/>
              <a:t>to predict values for </a:t>
            </a:r>
            <a:r>
              <a:rPr lang="en-US" b="1" dirty="0">
                <a:solidFill>
                  <a:srgbClr val="F88600"/>
                </a:solidFill>
              </a:rPr>
              <a:t>t </a:t>
            </a:r>
            <a:r>
              <a:rPr lang="en-US" dirty="0">
                <a:solidFill>
                  <a:srgbClr val="F88600"/>
                </a:solidFill>
              </a:rPr>
              <a:t>+ 1</a:t>
            </a:r>
            <a:r>
              <a:rPr lang="en-US" dirty="0"/>
              <a:t>.</a:t>
            </a:r>
          </a:p>
          <a:p>
            <a:pPr marL="0" indent="0">
              <a:buNone/>
            </a:pPr>
            <a:r>
              <a:rPr lang="en-US" dirty="0"/>
              <a:t>The simple solution they came up with was to wait one time point in the beginning of the algorithm in order to comprehend what price they aimed to predict and then use those "future" values as the target dataset. In other words all the stocks in the X will start from time point t</a:t>
            </a:r>
            <a:r>
              <a:rPr lang="en-US" b="1" baseline="-25000" dirty="0"/>
              <a:t>0</a:t>
            </a:r>
            <a:r>
              <a:rPr lang="en-US" dirty="0"/>
              <a:t>… and the target stock in </a:t>
            </a:r>
            <a:r>
              <a:rPr lang="en-US" i="1" dirty="0"/>
              <a:t>y</a:t>
            </a:r>
            <a:r>
              <a:rPr lang="en-US" dirty="0"/>
              <a:t> from t</a:t>
            </a:r>
            <a:r>
              <a:rPr lang="en-US" b="1" baseline="-25000" dirty="0"/>
              <a:t>1</a:t>
            </a:r>
            <a:r>
              <a:rPr lang="en-US" dirty="0"/>
              <a:t>…t</a:t>
            </a:r>
            <a:r>
              <a:rPr lang="en-US" b="1" baseline="-25000" dirty="0"/>
              <a:t>n</a:t>
            </a:r>
            <a:r>
              <a:rPr lang="en-US" dirty="0"/>
              <a:t>. This way they could train the model based on the movement between the present and the future rates so as to make more accurate predictions.</a:t>
            </a:r>
          </a:p>
        </p:txBody>
      </p:sp>
    </p:spTree>
    <p:extLst>
      <p:ext uri="{BB962C8B-B14F-4D97-AF65-F5344CB8AC3E}">
        <p14:creationId xmlns:p14="http://schemas.microsoft.com/office/powerpoint/2010/main" val="4018002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5" y="85670"/>
            <a:ext cx="7990646" cy="1417638"/>
          </a:xfrm>
        </p:spPr>
        <p:txBody>
          <a:bodyPr/>
          <a:lstStyle/>
          <a:p>
            <a:r>
              <a:rPr lang="en-US" dirty="0"/>
              <a:t>Warm Start Sliding Window Stochastic Gradient Descent</a:t>
            </a:r>
          </a:p>
        </p:txBody>
      </p:sp>
      <p:sp>
        <p:nvSpPr>
          <p:cNvPr id="3" name="Content Placeholder 2"/>
          <p:cNvSpPr>
            <a:spLocks noGrp="1"/>
          </p:cNvSpPr>
          <p:nvPr>
            <p:ph idx="1"/>
          </p:nvPr>
        </p:nvSpPr>
        <p:spPr>
          <a:xfrm>
            <a:off x="386591" y="1860401"/>
            <a:ext cx="8394091" cy="4486458"/>
          </a:xfrm>
        </p:spPr>
        <p:txBody>
          <a:bodyPr>
            <a:normAutofit fontScale="85000" lnSpcReduction="20000"/>
          </a:bodyPr>
          <a:lstStyle/>
          <a:p>
            <a:pPr marL="0" indent="0">
              <a:buNone/>
            </a:pPr>
            <a:r>
              <a:rPr lang="en-US" dirty="0"/>
              <a:t>We may wish to focus more on recent data but that does not mean we should forget about the past. Nevertheless, how can we </a:t>
            </a:r>
            <a:r>
              <a:rPr lang="en-US" dirty="0" err="1"/>
              <a:t>nd</a:t>
            </a:r>
            <a:r>
              <a:rPr lang="en-US" dirty="0"/>
              <a:t> the best balance as to what is important to remember and what is not?</a:t>
            </a:r>
          </a:p>
          <a:p>
            <a:pPr marL="0" indent="0">
              <a:buNone/>
            </a:pPr>
            <a:r>
              <a:rPr lang="en-US" dirty="0"/>
              <a:t>They tried several different approaches but none of them had the desired results.  Based on the </a:t>
            </a:r>
            <a:r>
              <a:rPr lang="en-US" b="1" dirty="0">
                <a:solidFill>
                  <a:srgbClr val="F88600"/>
                </a:solidFill>
              </a:rPr>
              <a:t>warm start </a:t>
            </a:r>
            <a:r>
              <a:rPr lang="en-US" dirty="0"/>
              <a:t>idea, they thought of initializing the </a:t>
            </a:r>
            <a:r>
              <a:rPr lang="en-US" i="1" dirty="0" err="1">
                <a:solidFill>
                  <a:srgbClr val="F88600"/>
                </a:solidFill>
              </a:rPr>
              <a:t>coef</a:t>
            </a:r>
            <a:r>
              <a:rPr lang="en-US" dirty="0"/>
              <a:t> and </a:t>
            </a:r>
            <a:r>
              <a:rPr lang="en-US" i="1" dirty="0">
                <a:solidFill>
                  <a:srgbClr val="F88600"/>
                </a:solidFill>
              </a:rPr>
              <a:t>intercept</a:t>
            </a:r>
            <a:r>
              <a:rPr lang="en-US" dirty="0"/>
              <a:t> weights.</a:t>
            </a:r>
          </a:p>
          <a:p>
            <a:pPr marL="0" indent="0">
              <a:buNone/>
            </a:pPr>
            <a:r>
              <a:rPr lang="en-US" dirty="0"/>
              <a:t>Specifically they used the coefficients produced by the last execution in the previous sliding window.</a:t>
            </a:r>
          </a:p>
          <a:p>
            <a:pPr marL="0" indent="0">
              <a:buNone/>
            </a:pPr>
            <a:r>
              <a:rPr lang="en-US" dirty="0"/>
              <a:t>Unexpectedly this method works surprisingly well; even better than the plain SGD and even more effectively than the approximate approach without the warm start. Additionally, it is a logical approach from the point of view that the data is sequential, hence, the warm start would possibly give a good </a:t>
            </a:r>
            <a:r>
              <a:rPr lang="en-US" dirty="0">
                <a:solidFill>
                  <a:srgbClr val="F88600"/>
                </a:solidFill>
              </a:rPr>
              <a:t>head-start </a:t>
            </a:r>
            <a:r>
              <a:rPr lang="en-US" dirty="0"/>
              <a:t>in contrast to the </a:t>
            </a:r>
            <a:r>
              <a:rPr lang="en-US" dirty="0">
                <a:solidFill>
                  <a:srgbClr val="F88600"/>
                </a:solidFill>
              </a:rPr>
              <a:t>initialization from zero</a:t>
            </a:r>
            <a:r>
              <a:rPr lang="en-US" dirty="0"/>
              <a:t>, where no further information is utilized.</a:t>
            </a:r>
          </a:p>
          <a:p>
            <a:pPr marL="0" indent="0">
              <a:buNone/>
            </a:pPr>
            <a:endParaRPr lang="en-US" dirty="0"/>
          </a:p>
        </p:txBody>
      </p:sp>
    </p:spTree>
    <p:extLst>
      <p:ext uri="{BB962C8B-B14F-4D97-AF65-F5344CB8AC3E}">
        <p14:creationId xmlns:p14="http://schemas.microsoft.com/office/powerpoint/2010/main" val="3930848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Sliding Window Stochastic Gradient Descent</a:t>
            </a:r>
          </a:p>
        </p:txBody>
      </p:sp>
      <p:sp>
        <p:nvSpPr>
          <p:cNvPr id="3" name="Content Placeholder 2"/>
          <p:cNvSpPr>
            <a:spLocks noGrp="1"/>
          </p:cNvSpPr>
          <p:nvPr>
            <p:ph idx="1"/>
          </p:nvPr>
        </p:nvSpPr>
        <p:spPr>
          <a:xfrm>
            <a:off x="386591" y="1860401"/>
            <a:ext cx="8394091" cy="4486458"/>
          </a:xfrm>
        </p:spPr>
        <p:txBody>
          <a:bodyPr>
            <a:normAutofit/>
          </a:bodyPr>
          <a:lstStyle/>
          <a:p>
            <a:pPr marL="0" indent="0">
              <a:buNone/>
            </a:pPr>
            <a:r>
              <a:rPr lang="en-US" dirty="0"/>
              <a:t>NOTE:</a:t>
            </a:r>
          </a:p>
          <a:p>
            <a:pPr marL="0" indent="0">
              <a:buNone/>
            </a:pPr>
            <a:r>
              <a:rPr lang="en-US" dirty="0"/>
              <a:t>“Although an adaptive learning rate is a good idea in many theoretical fields (for example game theory), there was no point in including it in our implementation as the sliding window approach we follow practically eliminates the need for a modification in the learning rate. The sliding window approach alters the very outcome of the results by itself and therefore a fixed alpha value can be sufficient to give us adequate results.”</a:t>
            </a:r>
          </a:p>
        </p:txBody>
      </p:sp>
    </p:spTree>
    <p:extLst>
      <p:ext uri="{BB962C8B-B14F-4D97-AF65-F5344CB8AC3E}">
        <p14:creationId xmlns:p14="http://schemas.microsoft.com/office/powerpoint/2010/main" val="338115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Streaming Frameworks</a:t>
            </a:r>
          </a:p>
        </p:txBody>
      </p:sp>
      <p:sp>
        <p:nvSpPr>
          <p:cNvPr id="3" name="Content Placeholder 2"/>
          <p:cNvSpPr>
            <a:spLocks noGrp="1"/>
          </p:cNvSpPr>
          <p:nvPr>
            <p:ph idx="1"/>
          </p:nvPr>
        </p:nvSpPr>
        <p:spPr/>
        <p:txBody>
          <a:bodyPr>
            <a:normAutofit fontScale="92500" lnSpcReduction="20000"/>
          </a:bodyPr>
          <a:lstStyle/>
          <a:p>
            <a:r>
              <a:rPr lang="en-US" dirty="0"/>
              <a:t>In many real life applications the data set under process is not a constant source of input, but rather a vast stream of continuously updated data. </a:t>
            </a:r>
          </a:p>
          <a:p>
            <a:r>
              <a:rPr lang="en-US" dirty="0"/>
              <a:t>Often those data arrive at random rates and in no specific order.</a:t>
            </a:r>
          </a:p>
          <a:p>
            <a:r>
              <a:rPr lang="en-US" dirty="0"/>
              <a:t>An example of such an application might be the continuous updates in large social networks and varied appliances found in </a:t>
            </a:r>
            <a:r>
              <a:rPr lang="en-US" b="1" i="1" dirty="0"/>
              <a:t>finance</a:t>
            </a:r>
            <a:r>
              <a:rPr lang="en-US" dirty="0"/>
              <a:t>, telecommunications, physics, biology, astronomy, etc.</a:t>
            </a:r>
          </a:p>
          <a:p>
            <a:r>
              <a:rPr lang="en-US" dirty="0"/>
              <a:t>Consequently there has been a pronounced interest in streaming databases that can handle queries on such type of data.</a:t>
            </a:r>
          </a:p>
        </p:txBody>
      </p:sp>
    </p:spTree>
    <p:extLst>
      <p:ext uri="{BB962C8B-B14F-4D97-AF65-F5344CB8AC3E}">
        <p14:creationId xmlns:p14="http://schemas.microsoft.com/office/powerpoint/2010/main" val="398436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91" y="85670"/>
            <a:ext cx="8320816" cy="1417638"/>
          </a:xfrm>
        </p:spPr>
        <p:txBody>
          <a:bodyPr/>
          <a:lstStyle/>
          <a:p>
            <a:r>
              <a:rPr lang="en-US" dirty="0"/>
              <a:t>Exponential Random Picking Stochastic Gradient Descent</a:t>
            </a:r>
          </a:p>
        </p:txBody>
      </p:sp>
      <p:sp>
        <p:nvSpPr>
          <p:cNvPr id="3" name="Content Placeholder 2"/>
          <p:cNvSpPr>
            <a:spLocks noGrp="1"/>
          </p:cNvSpPr>
          <p:nvPr>
            <p:ph idx="1"/>
          </p:nvPr>
        </p:nvSpPr>
        <p:spPr>
          <a:xfrm>
            <a:off x="203407" y="1860401"/>
            <a:ext cx="3435876" cy="4672481"/>
          </a:xfrm>
        </p:spPr>
        <p:txBody>
          <a:bodyPr>
            <a:normAutofit fontScale="77500" lnSpcReduction="20000"/>
          </a:bodyPr>
          <a:lstStyle/>
          <a:p>
            <a:r>
              <a:rPr lang="en-US" dirty="0"/>
              <a:t>The random selection is based on an exponential distribution which selects values closer to more current time points, with higher probability. </a:t>
            </a:r>
          </a:p>
          <a:p>
            <a:r>
              <a:rPr lang="en-US" dirty="0"/>
              <a:t>This idea was nurtured by the fact that traders know that the present stock price encodes more recent information than do historical prices. They do not want to forget the past entirely but they aim to place emphasis on the present as the balances may have changed concerning old statistics.</a:t>
            </a:r>
          </a:p>
        </p:txBody>
      </p:sp>
      <p:pic>
        <p:nvPicPr>
          <p:cNvPr id="4" name="Picture 3"/>
          <p:cNvPicPr>
            <a:picLocks noChangeAspect="1"/>
          </p:cNvPicPr>
          <p:nvPr/>
        </p:nvPicPr>
        <p:blipFill>
          <a:blip r:embed="rId3"/>
          <a:stretch>
            <a:fillRect/>
          </a:stretch>
        </p:blipFill>
        <p:spPr>
          <a:xfrm>
            <a:off x="3724769" y="1860401"/>
            <a:ext cx="5097848" cy="3455208"/>
          </a:xfrm>
          <a:prstGeom prst="rect">
            <a:avLst/>
          </a:prstGeom>
        </p:spPr>
      </p:pic>
      <p:sp>
        <p:nvSpPr>
          <p:cNvPr id="5" name="Content Placeholder 2"/>
          <p:cNvSpPr txBox="1">
            <a:spLocks/>
          </p:cNvSpPr>
          <p:nvPr/>
        </p:nvSpPr>
        <p:spPr>
          <a:xfrm>
            <a:off x="3445532" y="5564190"/>
            <a:ext cx="5893865" cy="100331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dirty="0">
                <a:solidFill>
                  <a:schemeClr val="accent2"/>
                </a:solidFill>
              </a:rPr>
              <a:t>It is easily understood that prior time points have less chance of being selected than more recent ones.</a:t>
            </a:r>
          </a:p>
        </p:txBody>
      </p:sp>
    </p:spTree>
    <p:extLst>
      <p:ext uri="{BB962C8B-B14F-4D97-AF65-F5344CB8AC3E}">
        <p14:creationId xmlns:p14="http://schemas.microsoft.com/office/powerpoint/2010/main" val="1309082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354714"/>
            <a:ext cx="3346387" cy="1631950"/>
          </a:xfrm>
        </p:spPr>
        <p:txBody>
          <a:bodyPr/>
          <a:lstStyle/>
          <a:p>
            <a:r>
              <a:rPr lang="en-US" sz="4000" b="1" dirty="0"/>
              <a:t>Experimental Results</a:t>
            </a:r>
          </a:p>
        </p:txBody>
      </p:sp>
      <p:sp>
        <p:nvSpPr>
          <p:cNvPr id="3" name="Content Placeholder 2"/>
          <p:cNvSpPr>
            <a:spLocks noGrp="1"/>
          </p:cNvSpPr>
          <p:nvPr>
            <p:ph idx="1"/>
          </p:nvPr>
        </p:nvSpPr>
        <p:spPr>
          <a:xfrm>
            <a:off x="4495800" y="527532"/>
            <a:ext cx="4149725" cy="5886450"/>
          </a:xfrm>
        </p:spPr>
        <p:txBody>
          <a:bodyPr>
            <a:normAutofit lnSpcReduction="10000"/>
          </a:bodyPr>
          <a:lstStyle/>
          <a:p>
            <a:r>
              <a:rPr lang="en-US" dirty="0"/>
              <a:t>Plain Stochastic Gradient Descent. </a:t>
            </a:r>
          </a:p>
          <a:p>
            <a:pPr lvl="2"/>
            <a:r>
              <a:rPr lang="en-US" i="1" dirty="0"/>
              <a:t>From here on we will refer to it as </a:t>
            </a:r>
            <a:r>
              <a:rPr lang="en-US" dirty="0" err="1">
                <a:solidFill>
                  <a:srgbClr val="F88600"/>
                </a:solidFill>
              </a:rPr>
              <a:t>plainSGD</a:t>
            </a:r>
            <a:endParaRPr lang="en-US" dirty="0">
              <a:solidFill>
                <a:srgbClr val="F88600"/>
              </a:solidFill>
            </a:endParaRPr>
          </a:p>
          <a:p>
            <a:r>
              <a:rPr lang="en-US" dirty="0"/>
              <a:t>Stochastic Gradient Descent with random sample picking</a:t>
            </a:r>
          </a:p>
          <a:p>
            <a:pPr lvl="2"/>
            <a:r>
              <a:rPr lang="en-US" i="1" dirty="0"/>
              <a:t>From here on we will refer to it as </a:t>
            </a:r>
            <a:r>
              <a:rPr lang="en-US" b="1" dirty="0" err="1">
                <a:solidFill>
                  <a:srgbClr val="F88600"/>
                </a:solidFill>
              </a:rPr>
              <a:t>approxSGD</a:t>
            </a:r>
            <a:endParaRPr lang="en-US" b="1" dirty="0">
              <a:solidFill>
                <a:srgbClr val="F88600"/>
              </a:solidFill>
            </a:endParaRPr>
          </a:p>
          <a:p>
            <a:r>
              <a:rPr lang="en-US" dirty="0"/>
              <a:t>Stochastic Gradient Descent with random sample picking and warm start</a:t>
            </a:r>
          </a:p>
          <a:p>
            <a:pPr lvl="2"/>
            <a:r>
              <a:rPr lang="en-US" i="1" dirty="0"/>
              <a:t>From here on we will refer to it as </a:t>
            </a:r>
            <a:r>
              <a:rPr lang="en-US" b="1" dirty="0" err="1">
                <a:solidFill>
                  <a:srgbClr val="F88600"/>
                </a:solidFill>
              </a:rPr>
              <a:t>approxWarmSG</a:t>
            </a:r>
            <a:r>
              <a:rPr lang="en-US" dirty="0" err="1">
                <a:solidFill>
                  <a:srgbClr val="F88600"/>
                </a:solidFill>
              </a:rPr>
              <a:t>D</a:t>
            </a:r>
            <a:endParaRPr lang="en-US" dirty="0">
              <a:solidFill>
                <a:srgbClr val="F88600"/>
              </a:solidFill>
            </a:endParaRPr>
          </a:p>
        </p:txBody>
      </p:sp>
      <p:sp>
        <p:nvSpPr>
          <p:cNvPr id="4" name="Text Placeholder 3"/>
          <p:cNvSpPr>
            <a:spLocks noGrp="1"/>
          </p:cNvSpPr>
          <p:nvPr>
            <p:ph type="body" sz="half" idx="2"/>
          </p:nvPr>
        </p:nvSpPr>
        <p:spPr>
          <a:xfrm>
            <a:off x="608946" y="2829260"/>
            <a:ext cx="3250360" cy="2506945"/>
          </a:xfrm>
        </p:spPr>
        <p:txBody>
          <a:bodyPr/>
          <a:lstStyle/>
          <a:p>
            <a:r>
              <a:rPr lang="en-US" sz="2400" dirty="0"/>
              <a:t>The way in which the experiments were conducted was by contrasting the three versions of Stochastic Gradient Descent.</a:t>
            </a:r>
          </a:p>
        </p:txBody>
      </p:sp>
    </p:spTree>
    <p:extLst>
      <p:ext uri="{BB962C8B-B14F-4D97-AF65-F5344CB8AC3E}">
        <p14:creationId xmlns:p14="http://schemas.microsoft.com/office/powerpoint/2010/main" val="1489075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FOREX Data Sets</a:t>
            </a:r>
          </a:p>
        </p:txBody>
      </p:sp>
      <p:sp>
        <p:nvSpPr>
          <p:cNvPr id="3" name="Content Placeholder 2"/>
          <p:cNvSpPr txBox="1">
            <a:spLocks/>
          </p:cNvSpPr>
          <p:nvPr/>
        </p:nvSpPr>
        <p:spPr>
          <a:xfrm>
            <a:off x="203406" y="1860402"/>
            <a:ext cx="8638337" cy="4293940"/>
          </a:xfrm>
          <a:prstGeom prst="rect">
            <a:avLst/>
          </a:prstGeom>
        </p:spPr>
        <p:txBody>
          <a:bodyPr>
            <a:normAutofit fontScale="92500" lnSpcReduction="2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dirty="0"/>
              <a:t>The primary dataset was obtained by Capital K Partners.  It is composed of 28 different currency pairs with ticks aggregated </a:t>
            </a:r>
            <a:r>
              <a:rPr lang="en-US" dirty="0">
                <a:solidFill>
                  <a:srgbClr val="F88600"/>
                </a:solidFill>
              </a:rPr>
              <a:t>every 100ms</a:t>
            </a:r>
            <a:r>
              <a:rPr lang="en-US" dirty="0"/>
              <a:t>. There are in total </a:t>
            </a:r>
            <a:r>
              <a:rPr lang="en-US" dirty="0">
                <a:solidFill>
                  <a:srgbClr val="F88600"/>
                </a:solidFill>
              </a:rPr>
              <a:t>80 days of data</a:t>
            </a:r>
            <a:r>
              <a:rPr lang="en-US" dirty="0"/>
              <a:t>, starting from 01/05/2012 until 09/08/2012.  Every pair consists of 42 features (such as the best bid/ask price, best bid/ask volume, mid prices, bid/ask range, bid/ask slope etc.).</a:t>
            </a:r>
          </a:p>
          <a:p>
            <a:r>
              <a:rPr lang="en-US" dirty="0"/>
              <a:t>For the sake of simplicity they only used the bid/ask prices.</a:t>
            </a:r>
          </a:p>
          <a:p>
            <a:r>
              <a:rPr lang="en-US" dirty="0"/>
              <a:t>The procedure they followed was to use all the pairs associated with EUR currency (i.e. EURCAD, EURAUD, EURGBP) to predict the price of EURUSD pair.  In other words they formed the </a:t>
            </a:r>
            <a:r>
              <a:rPr lang="en-US" dirty="0">
                <a:solidFill>
                  <a:srgbClr val="F88600"/>
                </a:solidFill>
              </a:rPr>
              <a:t>training matrix X</a:t>
            </a:r>
            <a:r>
              <a:rPr lang="en-US" dirty="0"/>
              <a:t> by using the prices from all the currency pairs and the </a:t>
            </a:r>
            <a:r>
              <a:rPr lang="en-US" dirty="0">
                <a:solidFill>
                  <a:srgbClr val="F88600"/>
                </a:solidFill>
              </a:rPr>
              <a:t>target array y</a:t>
            </a:r>
            <a:r>
              <a:rPr lang="en-US" dirty="0"/>
              <a:t>, by using the prices from the EURUSD pair.</a:t>
            </a:r>
          </a:p>
        </p:txBody>
      </p:sp>
    </p:spTree>
    <p:extLst>
      <p:ext uri="{BB962C8B-B14F-4D97-AF65-F5344CB8AC3E}">
        <p14:creationId xmlns:p14="http://schemas.microsoft.com/office/powerpoint/2010/main" val="3728090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FOREX Data Sets</a:t>
            </a:r>
          </a:p>
        </p:txBody>
      </p:sp>
      <p:sp>
        <p:nvSpPr>
          <p:cNvPr id="3" name="Content Placeholder 2"/>
          <p:cNvSpPr txBox="1">
            <a:spLocks/>
          </p:cNvSpPr>
          <p:nvPr/>
        </p:nvSpPr>
        <p:spPr>
          <a:xfrm>
            <a:off x="203406" y="1860402"/>
            <a:ext cx="8638337" cy="2254703"/>
          </a:xfrm>
          <a:prstGeom prst="rect">
            <a:avLst/>
          </a:prstGeom>
        </p:spPr>
        <p:txBody>
          <a:bodyPr>
            <a:normAutofit fontScale="925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dirty="0"/>
              <a:t>The secondary dataset on </a:t>
            </a:r>
            <a:r>
              <a:rPr lang="en-US" dirty="0" err="1"/>
              <a:t>Forex</a:t>
            </a:r>
            <a:r>
              <a:rPr lang="en-US" dirty="0"/>
              <a:t> data was obtained by a hedge fund from Singapore.  Its far more simplistic and it contains ticks aggregated </a:t>
            </a:r>
            <a:r>
              <a:rPr lang="en-US" dirty="0">
                <a:solidFill>
                  <a:srgbClr val="F88600"/>
                </a:solidFill>
              </a:rPr>
              <a:t>every 5 minutes </a:t>
            </a:r>
            <a:r>
              <a:rPr lang="en-US" dirty="0"/>
              <a:t>for a time period of </a:t>
            </a:r>
            <a:r>
              <a:rPr lang="en-US" dirty="0">
                <a:solidFill>
                  <a:srgbClr val="F88600"/>
                </a:solidFill>
              </a:rPr>
              <a:t>around three months</a:t>
            </a:r>
            <a:r>
              <a:rPr lang="en-US" dirty="0"/>
              <a:t>. Its only logical that 5 minutes is a large interval in which they omitted a lot of information and they did not expect the consistent results generated by the first.</a:t>
            </a:r>
          </a:p>
        </p:txBody>
      </p:sp>
      <p:sp>
        <p:nvSpPr>
          <p:cNvPr id="6" name="Content Placeholder 2"/>
          <p:cNvSpPr txBox="1">
            <a:spLocks/>
          </p:cNvSpPr>
          <p:nvPr/>
        </p:nvSpPr>
        <p:spPr>
          <a:xfrm>
            <a:off x="407964" y="4200107"/>
            <a:ext cx="8638337" cy="2376813"/>
          </a:xfrm>
          <a:prstGeom prst="rect">
            <a:avLst/>
          </a:prstGeom>
        </p:spPr>
        <p:txBody>
          <a:bodyPr>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dirty="0">
                <a:solidFill>
                  <a:schemeClr val="accent1">
                    <a:lumMod val="60000"/>
                    <a:lumOff val="40000"/>
                  </a:schemeClr>
                </a:solidFill>
              </a:rPr>
              <a:t>The problem is that they could not predict both bid and ask prices simultaneously as they derive from different attributes. There are two separate instances of the algorithm running in parallel: one associated with the bid price and one with the ask price. In this way they combine the predictions and create a buying/selling signal for their trading system.</a:t>
            </a:r>
          </a:p>
        </p:txBody>
      </p:sp>
    </p:spTree>
    <p:extLst>
      <p:ext uri="{BB962C8B-B14F-4D97-AF65-F5344CB8AC3E}">
        <p14:creationId xmlns:p14="http://schemas.microsoft.com/office/powerpoint/2010/main" val="1792041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06" y="79468"/>
            <a:ext cx="8479578" cy="1417638"/>
          </a:xfrm>
        </p:spPr>
        <p:txBody>
          <a:bodyPr/>
          <a:lstStyle/>
          <a:p>
            <a:r>
              <a:rPr lang="en-US" dirty="0"/>
              <a:t>Individual Household Electric Power Consumption Data Set</a:t>
            </a:r>
          </a:p>
        </p:txBody>
      </p:sp>
      <p:sp>
        <p:nvSpPr>
          <p:cNvPr id="3" name="Content Placeholder 2"/>
          <p:cNvSpPr txBox="1">
            <a:spLocks/>
          </p:cNvSpPr>
          <p:nvPr/>
        </p:nvSpPr>
        <p:spPr>
          <a:xfrm>
            <a:off x="203406" y="1909246"/>
            <a:ext cx="8638337" cy="2056953"/>
          </a:xfrm>
          <a:prstGeom prst="rect">
            <a:avLst/>
          </a:prstGeom>
        </p:spPr>
        <p:txBody>
          <a:bodyPr>
            <a:normAutofit fontScale="925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dirty="0"/>
              <a:t>This dataset contains measurements of electric power consumption in one household with a </a:t>
            </a:r>
            <a:r>
              <a:rPr lang="en-US" dirty="0">
                <a:solidFill>
                  <a:schemeClr val="accent2"/>
                </a:solidFill>
              </a:rPr>
              <a:t>one-minute sampling rate</a:t>
            </a:r>
            <a:r>
              <a:rPr lang="en-US" dirty="0"/>
              <a:t> over a period of </a:t>
            </a:r>
            <a:r>
              <a:rPr lang="en-US" dirty="0">
                <a:solidFill>
                  <a:srgbClr val="F88600"/>
                </a:solidFill>
              </a:rPr>
              <a:t>almost 4 years</a:t>
            </a:r>
            <a:r>
              <a:rPr lang="en-US" dirty="0"/>
              <a:t>.  Different electrical quantities and some sub-metering values are available. This dataset consist of roughly 2,070,000 values for 4 years (16/12/2006 - 26/11/2010).</a:t>
            </a:r>
          </a:p>
        </p:txBody>
      </p:sp>
      <p:pic>
        <p:nvPicPr>
          <p:cNvPr id="4" name="Picture 3"/>
          <p:cNvPicPr>
            <a:picLocks noChangeAspect="1"/>
          </p:cNvPicPr>
          <p:nvPr/>
        </p:nvPicPr>
        <p:blipFill>
          <a:blip r:embed="rId2"/>
          <a:stretch>
            <a:fillRect/>
          </a:stretch>
        </p:blipFill>
        <p:spPr>
          <a:xfrm>
            <a:off x="1820086" y="3966199"/>
            <a:ext cx="5438295" cy="2639949"/>
          </a:xfrm>
          <a:prstGeom prst="rect">
            <a:avLst/>
          </a:prstGeom>
        </p:spPr>
      </p:pic>
    </p:spTree>
    <p:extLst>
      <p:ext uri="{BB962C8B-B14F-4D97-AF65-F5344CB8AC3E}">
        <p14:creationId xmlns:p14="http://schemas.microsoft.com/office/powerpoint/2010/main" val="1814724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06" y="79468"/>
            <a:ext cx="8479578" cy="1417638"/>
          </a:xfrm>
        </p:spPr>
        <p:txBody>
          <a:bodyPr/>
          <a:lstStyle/>
          <a:p>
            <a:r>
              <a:rPr lang="en-US" dirty="0"/>
              <a:t>Individual Household Electric Power Consumption Data Set</a:t>
            </a:r>
          </a:p>
        </p:txBody>
      </p:sp>
      <p:sp>
        <p:nvSpPr>
          <p:cNvPr id="3" name="Content Placeholder 2"/>
          <p:cNvSpPr txBox="1">
            <a:spLocks/>
          </p:cNvSpPr>
          <p:nvPr/>
        </p:nvSpPr>
        <p:spPr>
          <a:xfrm>
            <a:off x="203406" y="1909246"/>
            <a:ext cx="8638337" cy="4599214"/>
          </a:xfrm>
          <a:prstGeom prst="rect">
            <a:avLst/>
          </a:prstGeom>
        </p:spPr>
        <p:txBody>
          <a:bodyPr>
            <a:normAutofit fontScale="62500" lnSpcReduction="2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dirty="0"/>
              <a:t>1.  Date: Date in format </a:t>
            </a:r>
            <a:r>
              <a:rPr lang="en-US" dirty="0" err="1"/>
              <a:t>dd</a:t>
            </a:r>
            <a:r>
              <a:rPr lang="en-US" dirty="0"/>
              <a:t>/mm/</a:t>
            </a:r>
            <a:r>
              <a:rPr lang="en-US" dirty="0" err="1"/>
              <a:t>yyyy</a:t>
            </a:r>
            <a:r>
              <a:rPr lang="en-US" dirty="0"/>
              <a:t>.</a:t>
            </a:r>
          </a:p>
          <a:p>
            <a:pPr marL="0" indent="0">
              <a:buNone/>
            </a:pPr>
            <a:r>
              <a:rPr lang="en-US" dirty="0"/>
              <a:t>2. Time: time in format </a:t>
            </a:r>
            <a:r>
              <a:rPr lang="en-US" dirty="0" err="1"/>
              <a:t>hh:mm:ss</a:t>
            </a:r>
            <a:r>
              <a:rPr lang="en-US" dirty="0"/>
              <a:t>.</a:t>
            </a:r>
          </a:p>
          <a:p>
            <a:pPr marL="0" indent="0">
              <a:buNone/>
            </a:pPr>
            <a:r>
              <a:rPr lang="en-US" dirty="0"/>
              <a:t>3. Global Active Power: Household global minute-averaged active power (in kilowatt).</a:t>
            </a:r>
          </a:p>
          <a:p>
            <a:pPr marL="0" indent="0">
              <a:buNone/>
            </a:pPr>
            <a:r>
              <a:rPr lang="en-US" dirty="0"/>
              <a:t>4. Global Reactive Power: Household global minute-averaged reactive power (in kilowatt).</a:t>
            </a:r>
          </a:p>
          <a:p>
            <a:pPr marL="0" indent="0">
              <a:buNone/>
            </a:pPr>
            <a:r>
              <a:rPr lang="en-US" dirty="0"/>
              <a:t>5. Voltage: Minute-averaged voltage (in volt).</a:t>
            </a:r>
          </a:p>
          <a:p>
            <a:pPr marL="0" indent="0">
              <a:buNone/>
            </a:pPr>
            <a:r>
              <a:rPr lang="en-US" dirty="0"/>
              <a:t>6. Global Intensity: household global minute-averaged current intensity (in ampere).</a:t>
            </a:r>
          </a:p>
          <a:p>
            <a:pPr marL="0" indent="0">
              <a:buNone/>
            </a:pPr>
            <a:r>
              <a:rPr lang="en-US" dirty="0"/>
              <a:t>7. Sub Metering 1: Energy sub-metering No. 1 (in watt-hour of active energy). It corresponds to the 	kitchen, containing mainly a dishwasher, an oven and a microwave (hot plates are not 	electric but gas powered).</a:t>
            </a:r>
          </a:p>
          <a:p>
            <a:pPr marL="0" indent="0">
              <a:buNone/>
            </a:pPr>
            <a:r>
              <a:rPr lang="en-US" dirty="0"/>
              <a:t>8. Sub Metering 2: Energy sub-metering No. 2 (in watt-hour of active energy). It corresponds to the 	laundry room, containing a washing-machine, a tumble-drier, a refrigerator and a light.</a:t>
            </a:r>
          </a:p>
          <a:p>
            <a:pPr marL="0" indent="0">
              <a:buNone/>
            </a:pPr>
            <a:r>
              <a:rPr lang="en-US" dirty="0"/>
              <a:t>9. Sub Metering 3: Energy sub-metering No. 3 (in watt-hour of active energy). It corresponds to an 	electric water-heater and an air-conditioner.</a:t>
            </a:r>
          </a:p>
        </p:txBody>
      </p:sp>
    </p:spTree>
    <p:extLst>
      <p:ext uri="{BB962C8B-B14F-4D97-AF65-F5344CB8AC3E}">
        <p14:creationId xmlns:p14="http://schemas.microsoft.com/office/powerpoint/2010/main" val="535810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06" y="79468"/>
            <a:ext cx="8479578" cy="1417638"/>
          </a:xfrm>
        </p:spPr>
        <p:txBody>
          <a:bodyPr/>
          <a:lstStyle/>
          <a:p>
            <a:r>
              <a:rPr lang="en-US" dirty="0"/>
              <a:t>Individual Household Electric Power Consumption Data Set</a:t>
            </a:r>
          </a:p>
        </p:txBody>
      </p:sp>
      <p:sp>
        <p:nvSpPr>
          <p:cNvPr id="3" name="Content Placeholder 2"/>
          <p:cNvSpPr txBox="1">
            <a:spLocks/>
          </p:cNvSpPr>
          <p:nvPr/>
        </p:nvSpPr>
        <p:spPr>
          <a:xfrm>
            <a:off x="203406" y="1909246"/>
            <a:ext cx="8638337" cy="1741841"/>
          </a:xfrm>
          <a:prstGeom prst="rect">
            <a:avLst/>
          </a:prstGeom>
        </p:spPr>
        <p:txBody>
          <a:bodyPr>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dirty="0"/>
              <a:t>The reason they used a dataset so unrelated to the other two, which have an obvious financial similarity, was to cross check the predictive accuracy of their algorithm and show that this work can be more than just for financial analysis.</a:t>
            </a:r>
          </a:p>
        </p:txBody>
      </p:sp>
      <p:pic>
        <p:nvPicPr>
          <p:cNvPr id="5" name="Picture 4"/>
          <p:cNvPicPr>
            <a:picLocks noChangeAspect="1"/>
          </p:cNvPicPr>
          <p:nvPr/>
        </p:nvPicPr>
        <p:blipFill>
          <a:blip r:embed="rId2"/>
          <a:stretch>
            <a:fillRect/>
          </a:stretch>
        </p:blipFill>
        <p:spPr>
          <a:xfrm>
            <a:off x="4443643" y="4189938"/>
            <a:ext cx="3492500" cy="2324100"/>
          </a:xfrm>
          <a:prstGeom prst="rect">
            <a:avLst/>
          </a:prstGeom>
        </p:spPr>
      </p:pic>
      <p:pic>
        <p:nvPicPr>
          <p:cNvPr id="4" name="Picture 3"/>
          <p:cNvPicPr>
            <a:picLocks noChangeAspect="1"/>
          </p:cNvPicPr>
          <p:nvPr/>
        </p:nvPicPr>
        <p:blipFill>
          <a:blip r:embed="rId3"/>
          <a:stretch>
            <a:fillRect/>
          </a:stretch>
        </p:blipFill>
        <p:spPr>
          <a:xfrm>
            <a:off x="1058271" y="3651087"/>
            <a:ext cx="3603592" cy="2403596"/>
          </a:xfrm>
          <a:prstGeom prst="rect">
            <a:avLst/>
          </a:prstGeom>
        </p:spPr>
      </p:pic>
    </p:spTree>
    <p:extLst>
      <p:ext uri="{BB962C8B-B14F-4D97-AF65-F5344CB8AC3E}">
        <p14:creationId xmlns:p14="http://schemas.microsoft.com/office/powerpoint/2010/main" val="1012507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Reporting</a:t>
            </a:r>
          </a:p>
        </p:txBody>
      </p:sp>
      <p:sp>
        <p:nvSpPr>
          <p:cNvPr id="3" name="Text Placeholder 2"/>
          <p:cNvSpPr>
            <a:spLocks noGrp="1"/>
          </p:cNvSpPr>
          <p:nvPr>
            <p:ph type="body" idx="1"/>
          </p:nvPr>
        </p:nvSpPr>
        <p:spPr/>
        <p:txBody>
          <a:bodyPr/>
          <a:lstStyle/>
          <a:p>
            <a:r>
              <a:rPr lang="en-US" dirty="0"/>
              <a:t>Absolute Error</a:t>
            </a:r>
          </a:p>
        </p:txBody>
      </p:sp>
      <p:sp>
        <p:nvSpPr>
          <p:cNvPr id="4" name="Content Placeholder 3"/>
          <p:cNvSpPr>
            <a:spLocks noGrp="1"/>
          </p:cNvSpPr>
          <p:nvPr>
            <p:ph sz="half" idx="2"/>
          </p:nvPr>
        </p:nvSpPr>
        <p:spPr/>
        <p:txBody>
          <a:bodyPr>
            <a:normAutofit/>
          </a:bodyPr>
          <a:lstStyle/>
          <a:p>
            <a:r>
              <a:rPr lang="en-US" dirty="0"/>
              <a:t>The absolute error in a measured quantity is the uncertainty in the quantity and has the same units as the quantity itself.</a:t>
            </a:r>
          </a:p>
          <a:p>
            <a:r>
              <a:rPr lang="en-US" dirty="0"/>
              <a:t>For example if you predict the price of a stock to be 1.3223$ ± 0.00002$, then 0.00002$ is an absolute error.</a:t>
            </a:r>
          </a:p>
        </p:txBody>
      </p:sp>
      <p:sp>
        <p:nvSpPr>
          <p:cNvPr id="5" name="Text Placeholder 4"/>
          <p:cNvSpPr>
            <a:spLocks noGrp="1"/>
          </p:cNvSpPr>
          <p:nvPr>
            <p:ph type="body" sz="quarter" idx="3"/>
          </p:nvPr>
        </p:nvSpPr>
        <p:spPr/>
        <p:txBody>
          <a:bodyPr/>
          <a:lstStyle/>
          <a:p>
            <a:r>
              <a:rPr lang="en-US" dirty="0"/>
              <a:t>Relative Error</a:t>
            </a:r>
          </a:p>
        </p:txBody>
      </p:sp>
      <p:sp>
        <p:nvSpPr>
          <p:cNvPr id="6" name="Content Placeholder 5"/>
          <p:cNvSpPr>
            <a:spLocks noGrp="1"/>
          </p:cNvSpPr>
          <p:nvPr>
            <p:ph sz="quarter" idx="4"/>
          </p:nvPr>
        </p:nvSpPr>
        <p:spPr/>
        <p:txBody>
          <a:bodyPr/>
          <a:lstStyle/>
          <a:p>
            <a:r>
              <a:rPr lang="en-US" dirty="0"/>
              <a:t>The relative error (also called the fractional error) is obtained by dividing the absolute error in the quantity by the quantity itself.</a:t>
            </a:r>
          </a:p>
          <a:p>
            <a:pPr marL="0" indent="0">
              <a:buNone/>
            </a:pPr>
            <a:r>
              <a:rPr lang="en-US" dirty="0"/>
              <a:t>relative error = absolute error/value of the thing measured</a:t>
            </a:r>
          </a:p>
          <a:p>
            <a:pPr marL="0" indent="0" algn="ctr">
              <a:buNone/>
            </a:pPr>
            <a:r>
              <a:rPr lang="en-US" dirty="0"/>
              <a:t>RE = </a:t>
            </a:r>
            <a:r>
              <a:rPr lang="en-US" dirty="0" err="1"/>
              <a:t>Δx</a:t>
            </a:r>
            <a:r>
              <a:rPr lang="en-US" dirty="0"/>
              <a:t>/x</a:t>
            </a:r>
          </a:p>
        </p:txBody>
      </p:sp>
    </p:spTree>
    <p:extLst>
      <p:ext uri="{BB962C8B-B14F-4D97-AF65-F5344CB8AC3E}">
        <p14:creationId xmlns:p14="http://schemas.microsoft.com/office/powerpoint/2010/main" val="234225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 Squared Error (MSE)</a:t>
            </a:r>
          </a:p>
        </p:txBody>
      </p:sp>
      <p:sp>
        <p:nvSpPr>
          <p:cNvPr id="3" name="Content Placeholder 2"/>
          <p:cNvSpPr>
            <a:spLocks noGrp="1"/>
          </p:cNvSpPr>
          <p:nvPr>
            <p:ph idx="1"/>
          </p:nvPr>
        </p:nvSpPr>
        <p:spPr>
          <a:xfrm>
            <a:off x="301105" y="1948737"/>
            <a:ext cx="8223118" cy="2422800"/>
          </a:xfrm>
        </p:spPr>
        <p:txBody>
          <a:bodyPr>
            <a:normAutofit fontScale="92500" lnSpcReduction="20000"/>
          </a:bodyPr>
          <a:lstStyle/>
          <a:p>
            <a:r>
              <a:rPr lang="en-US" dirty="0"/>
              <a:t>The mean squared error is perhaps the most important of the characterizations for an estimator. It captures the error that the estimator makes.</a:t>
            </a:r>
          </a:p>
          <a:p>
            <a:r>
              <a:rPr lang="en-US" dirty="0"/>
              <a:t>In statistics, the mean squared error (MSE) of an estimator is one of many ways to quantify the difference between values implied by an estimator and the true values of the quantity being estimated.</a:t>
            </a:r>
          </a:p>
        </p:txBody>
      </p:sp>
      <p:pic>
        <p:nvPicPr>
          <p:cNvPr id="4" name="Picture 3"/>
          <p:cNvPicPr>
            <a:picLocks noChangeAspect="1"/>
          </p:cNvPicPr>
          <p:nvPr/>
        </p:nvPicPr>
        <p:blipFill>
          <a:blip r:embed="rId2"/>
          <a:stretch>
            <a:fillRect/>
          </a:stretch>
        </p:blipFill>
        <p:spPr>
          <a:xfrm>
            <a:off x="2222650" y="4185418"/>
            <a:ext cx="4697779" cy="1017312"/>
          </a:xfrm>
          <a:prstGeom prst="rect">
            <a:avLst/>
          </a:prstGeom>
        </p:spPr>
      </p:pic>
      <p:sp>
        <p:nvSpPr>
          <p:cNvPr id="5" name="Content Placeholder 2"/>
          <p:cNvSpPr txBox="1">
            <a:spLocks/>
          </p:cNvSpPr>
          <p:nvPr/>
        </p:nvSpPr>
        <p:spPr>
          <a:xfrm>
            <a:off x="477491" y="5202730"/>
            <a:ext cx="8315403" cy="134236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i="1" dirty="0" err="1"/>
              <a:t>ŷ</a:t>
            </a:r>
            <a:r>
              <a:rPr lang="en-US" i="1" baseline="-25000" dirty="0" err="1"/>
              <a:t>i</a:t>
            </a:r>
            <a:r>
              <a:rPr lang="en-US" dirty="0"/>
              <a:t> is the predicted value of the </a:t>
            </a:r>
            <a:r>
              <a:rPr lang="en-US" i="1" dirty="0" err="1"/>
              <a:t>i-th</a:t>
            </a:r>
            <a:r>
              <a:rPr lang="en-US" i="1" dirty="0"/>
              <a:t> </a:t>
            </a:r>
            <a:r>
              <a:rPr lang="en-US" dirty="0"/>
              <a:t>sample and</a:t>
            </a:r>
            <a:r>
              <a:rPr lang="en-US" i="1" dirty="0"/>
              <a:t> </a:t>
            </a:r>
            <a:r>
              <a:rPr lang="en-US" i="1" dirty="0" err="1"/>
              <a:t>y</a:t>
            </a:r>
            <a:r>
              <a:rPr lang="en-US" i="1" baseline="-25000" dirty="0" err="1"/>
              <a:t>i</a:t>
            </a:r>
            <a:r>
              <a:rPr lang="en-US" i="1" dirty="0"/>
              <a:t> </a:t>
            </a:r>
            <a:r>
              <a:rPr lang="en-US" dirty="0"/>
              <a:t>is the corresponding true value, then the mean squared error (MSE) is estimated over </a:t>
            </a:r>
            <a:r>
              <a:rPr lang="en-US" dirty="0" err="1"/>
              <a:t>n</a:t>
            </a:r>
            <a:r>
              <a:rPr lang="en-US" baseline="-25000" dirty="0" err="1"/>
              <a:t>samples</a:t>
            </a:r>
            <a:endParaRPr lang="en-US" baseline="-25000" dirty="0"/>
          </a:p>
        </p:txBody>
      </p:sp>
    </p:spTree>
    <p:extLst>
      <p:ext uri="{BB962C8B-B14F-4D97-AF65-F5344CB8AC3E}">
        <p14:creationId xmlns:p14="http://schemas.microsoft.com/office/powerpoint/2010/main" val="4195678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Explained Variance Score</a:t>
            </a:r>
          </a:p>
        </p:txBody>
      </p:sp>
      <p:sp>
        <p:nvSpPr>
          <p:cNvPr id="3" name="Content Placeholder 2"/>
          <p:cNvSpPr>
            <a:spLocks noGrp="1"/>
          </p:cNvSpPr>
          <p:nvPr>
            <p:ph idx="1"/>
          </p:nvPr>
        </p:nvSpPr>
        <p:spPr>
          <a:xfrm>
            <a:off x="765175" y="2070846"/>
            <a:ext cx="7612064" cy="1470343"/>
          </a:xfrm>
        </p:spPr>
        <p:txBody>
          <a:bodyPr/>
          <a:lstStyle/>
          <a:p>
            <a:r>
              <a:rPr lang="en-US" dirty="0"/>
              <a:t>Explained variation measures the proportion to which a mathematical model accounts for the variation (dispersion) of a given data set. </a:t>
            </a:r>
          </a:p>
        </p:txBody>
      </p:sp>
      <p:pic>
        <p:nvPicPr>
          <p:cNvPr id="4" name="Picture 3"/>
          <p:cNvPicPr>
            <a:picLocks noChangeAspect="1"/>
          </p:cNvPicPr>
          <p:nvPr/>
        </p:nvPicPr>
        <p:blipFill>
          <a:blip r:embed="rId2"/>
          <a:stretch>
            <a:fillRect/>
          </a:stretch>
        </p:blipFill>
        <p:spPr>
          <a:xfrm>
            <a:off x="1685304" y="3541189"/>
            <a:ext cx="5215133" cy="988489"/>
          </a:xfrm>
          <a:prstGeom prst="rect">
            <a:avLst/>
          </a:prstGeom>
        </p:spPr>
      </p:pic>
      <p:sp>
        <p:nvSpPr>
          <p:cNvPr id="5" name="Content Placeholder 2"/>
          <p:cNvSpPr txBox="1">
            <a:spLocks/>
          </p:cNvSpPr>
          <p:nvPr/>
        </p:nvSpPr>
        <p:spPr>
          <a:xfrm>
            <a:off x="765173" y="4885243"/>
            <a:ext cx="7612064" cy="104930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i="1" dirty="0" err="1"/>
              <a:t>ŷ</a:t>
            </a:r>
            <a:r>
              <a:rPr lang="en-US" dirty="0"/>
              <a:t> is the estimated target output and </a:t>
            </a:r>
            <a:r>
              <a:rPr lang="en-US" i="1" dirty="0"/>
              <a:t>y</a:t>
            </a:r>
            <a:r>
              <a:rPr lang="en-US" dirty="0"/>
              <a:t> is the corresponding (correct) target output</a:t>
            </a:r>
          </a:p>
        </p:txBody>
      </p:sp>
    </p:spTree>
    <p:extLst>
      <p:ext uri="{BB962C8B-B14F-4D97-AF65-F5344CB8AC3E}">
        <p14:creationId xmlns:p14="http://schemas.microsoft.com/office/powerpoint/2010/main" val="293001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STATSTREAM</a:t>
            </a:r>
            <a:br>
              <a:rPr lang="en-US" dirty="0"/>
            </a:br>
            <a:endParaRPr lang="en-US" dirty="0"/>
          </a:p>
        </p:txBody>
      </p:sp>
      <p:sp>
        <p:nvSpPr>
          <p:cNvPr id="3" name="Content Placeholder 2"/>
          <p:cNvSpPr>
            <a:spLocks noGrp="1"/>
          </p:cNvSpPr>
          <p:nvPr>
            <p:ph idx="1"/>
          </p:nvPr>
        </p:nvSpPr>
        <p:spPr>
          <a:xfrm>
            <a:off x="4495800" y="486838"/>
            <a:ext cx="4149725" cy="5757630"/>
          </a:xfrm>
        </p:spPr>
        <p:txBody>
          <a:bodyPr>
            <a:normAutofit lnSpcReduction="10000"/>
          </a:bodyPr>
          <a:lstStyle/>
          <a:p>
            <a:r>
              <a:rPr lang="en-US" u="sng" dirty="0"/>
              <a:t>Sliding windows </a:t>
            </a:r>
            <a:r>
              <a:rPr lang="en-US" dirty="0"/>
              <a:t>(</a:t>
            </a:r>
            <a:r>
              <a:rPr lang="en-US" dirty="0" err="1"/>
              <a:t>sw</a:t>
            </a:r>
            <a:r>
              <a:rPr lang="en-US" dirty="0"/>
              <a:t>) begin at the multiples of another entity called basic window (</a:t>
            </a:r>
            <a:r>
              <a:rPr lang="en-US" dirty="0" err="1"/>
              <a:t>bw</a:t>
            </a:r>
            <a:r>
              <a:rPr lang="en-US" dirty="0"/>
              <a:t>).</a:t>
            </a:r>
          </a:p>
          <a:p>
            <a:r>
              <a:rPr lang="en-US" dirty="0"/>
              <a:t>An algorithm is used to find all highly correlated pairs in a sliding window, assuming that the data inside that window can be well modeled by its first few </a:t>
            </a:r>
            <a:r>
              <a:rPr lang="en-US" u="sng" dirty="0"/>
              <a:t>Fourier coefficients</a:t>
            </a:r>
          </a:p>
          <a:p>
            <a:r>
              <a:rPr lang="en-US" dirty="0"/>
              <a:t>The Fourier Series breaks down a periodic function into the sum of sinusoidal functions (sine &amp; cosine)</a:t>
            </a:r>
            <a:endParaRPr lang="en-US" u="sng" dirty="0"/>
          </a:p>
        </p:txBody>
      </p:sp>
      <p:sp>
        <p:nvSpPr>
          <p:cNvPr id="4" name="Text Placeholder 3"/>
          <p:cNvSpPr>
            <a:spLocks noGrp="1"/>
          </p:cNvSpPr>
          <p:nvPr>
            <p:ph type="body" sz="half" idx="2"/>
          </p:nvPr>
        </p:nvSpPr>
        <p:spPr/>
        <p:txBody>
          <a:bodyPr/>
          <a:lstStyle/>
          <a:p>
            <a:r>
              <a:rPr lang="en-US" sz="2800" dirty="0" err="1"/>
              <a:t>Statstream</a:t>
            </a:r>
            <a:r>
              <a:rPr lang="en-US" sz="2800" dirty="0"/>
              <a:t> is responsible for finding all the stream pairs, with correlation above a threshold provided by the user, inside a sliding window.</a:t>
            </a:r>
          </a:p>
        </p:txBody>
      </p:sp>
    </p:spTree>
    <p:extLst>
      <p:ext uri="{BB962C8B-B14F-4D97-AF65-F5344CB8AC3E}">
        <p14:creationId xmlns:p14="http://schemas.microsoft.com/office/powerpoint/2010/main" val="2066223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baseline="30000" dirty="0"/>
              <a:t>2</a:t>
            </a:r>
            <a:r>
              <a:rPr lang="en-US" dirty="0"/>
              <a:t> Score, the Coefficient of Determination</a:t>
            </a:r>
          </a:p>
        </p:txBody>
      </p:sp>
      <p:sp>
        <p:nvSpPr>
          <p:cNvPr id="3" name="Content Placeholder 2"/>
          <p:cNvSpPr>
            <a:spLocks noGrp="1"/>
          </p:cNvSpPr>
          <p:nvPr>
            <p:ph idx="1"/>
          </p:nvPr>
        </p:nvSpPr>
        <p:spPr>
          <a:xfrm>
            <a:off x="427432" y="1960948"/>
            <a:ext cx="8438737" cy="2618176"/>
          </a:xfrm>
        </p:spPr>
        <p:txBody>
          <a:bodyPr>
            <a:normAutofit fontScale="85000" lnSpcReduction="10000"/>
          </a:bodyPr>
          <a:lstStyle/>
          <a:p>
            <a:r>
              <a:rPr lang="en-US" dirty="0"/>
              <a:t>The coefficient of determination, denoted R2, is used in the context of statistical models whose main purpose is the prediction of future outcomes on the basis of other related information. </a:t>
            </a:r>
          </a:p>
          <a:p>
            <a:r>
              <a:rPr lang="en-US" dirty="0"/>
              <a:t>R2 is most often seen as a number between 0.0 and 1.0 and is used to describe how well a regression line fits a set of data.</a:t>
            </a:r>
          </a:p>
          <a:p>
            <a:r>
              <a:rPr lang="en-US" dirty="0"/>
              <a:t>It provides a measure of how well future outcomes are likely to be predicted by the model</a:t>
            </a:r>
          </a:p>
        </p:txBody>
      </p:sp>
      <p:pic>
        <p:nvPicPr>
          <p:cNvPr id="4" name="Picture 3"/>
          <p:cNvPicPr>
            <a:picLocks noChangeAspect="1"/>
          </p:cNvPicPr>
          <p:nvPr/>
        </p:nvPicPr>
        <p:blipFill>
          <a:blip r:embed="rId2"/>
          <a:stretch>
            <a:fillRect/>
          </a:stretch>
        </p:blipFill>
        <p:spPr>
          <a:xfrm>
            <a:off x="2124950" y="4414744"/>
            <a:ext cx="4799455" cy="1061418"/>
          </a:xfrm>
          <a:prstGeom prst="rect">
            <a:avLst/>
          </a:prstGeom>
        </p:spPr>
      </p:pic>
      <p:sp>
        <p:nvSpPr>
          <p:cNvPr id="5" name="Content Placeholder 2"/>
          <p:cNvSpPr txBox="1">
            <a:spLocks/>
          </p:cNvSpPr>
          <p:nvPr/>
        </p:nvSpPr>
        <p:spPr>
          <a:xfrm>
            <a:off x="477491" y="5561639"/>
            <a:ext cx="8315403" cy="98345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i="1" dirty="0" err="1"/>
              <a:t>ŷ</a:t>
            </a:r>
            <a:r>
              <a:rPr lang="en-US" i="1" baseline="-25000" dirty="0" err="1"/>
              <a:t>i</a:t>
            </a:r>
            <a:r>
              <a:rPr lang="en-US" dirty="0"/>
              <a:t> is the predicted value of the </a:t>
            </a:r>
            <a:r>
              <a:rPr lang="en-US" i="1" dirty="0" err="1"/>
              <a:t>i-th</a:t>
            </a:r>
            <a:r>
              <a:rPr lang="en-US" i="1" dirty="0"/>
              <a:t> </a:t>
            </a:r>
            <a:r>
              <a:rPr lang="en-US" dirty="0"/>
              <a:t>sample and</a:t>
            </a:r>
            <a:r>
              <a:rPr lang="en-US" i="1" dirty="0"/>
              <a:t> </a:t>
            </a:r>
            <a:r>
              <a:rPr lang="en-US" i="1" dirty="0" err="1"/>
              <a:t>y</a:t>
            </a:r>
            <a:r>
              <a:rPr lang="en-US" i="1" baseline="-25000" dirty="0" err="1"/>
              <a:t>i</a:t>
            </a:r>
            <a:r>
              <a:rPr lang="en-US" i="1" dirty="0"/>
              <a:t> </a:t>
            </a:r>
            <a:r>
              <a:rPr lang="en-US" dirty="0"/>
              <a:t>is the corresponding true value, then the score R</a:t>
            </a:r>
            <a:r>
              <a:rPr lang="en-US" baseline="30000" dirty="0"/>
              <a:t>2</a:t>
            </a:r>
            <a:r>
              <a:rPr lang="en-US" dirty="0"/>
              <a:t> is estimated over </a:t>
            </a:r>
            <a:r>
              <a:rPr lang="en-US" dirty="0" err="1"/>
              <a:t>n</a:t>
            </a:r>
            <a:r>
              <a:rPr lang="en-US" baseline="-25000" dirty="0" err="1"/>
              <a:t>samples</a:t>
            </a:r>
            <a:endParaRPr lang="en-US" baseline="-25000" dirty="0"/>
          </a:p>
        </p:txBody>
      </p:sp>
    </p:spTree>
    <p:extLst>
      <p:ext uri="{BB962C8B-B14F-4D97-AF65-F5344CB8AC3E}">
        <p14:creationId xmlns:p14="http://schemas.microsoft.com/office/powerpoint/2010/main" val="2163342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185624"/>
            <a:ext cx="3250360" cy="1631950"/>
          </a:xfrm>
        </p:spPr>
        <p:txBody>
          <a:bodyPr/>
          <a:lstStyle/>
          <a:p>
            <a:r>
              <a:rPr lang="en-US" dirty="0"/>
              <a:t>Parameter Tuning</a:t>
            </a:r>
          </a:p>
        </p:txBody>
      </p:sp>
      <p:sp>
        <p:nvSpPr>
          <p:cNvPr id="3" name="Content Placeholder 2"/>
          <p:cNvSpPr>
            <a:spLocks noGrp="1"/>
          </p:cNvSpPr>
          <p:nvPr>
            <p:ph idx="1"/>
          </p:nvPr>
        </p:nvSpPr>
        <p:spPr>
          <a:xfrm>
            <a:off x="4495800" y="881651"/>
            <a:ext cx="4149725" cy="5150580"/>
          </a:xfrm>
        </p:spPr>
        <p:txBody>
          <a:bodyPr>
            <a:normAutofit/>
          </a:bodyPr>
          <a:lstStyle/>
          <a:p>
            <a:r>
              <a:rPr lang="en-US" b="1" dirty="0"/>
              <a:t>Learning Rate</a:t>
            </a:r>
          </a:p>
          <a:p>
            <a:pPr lvl="1"/>
            <a:r>
              <a:rPr lang="en-US" sz="2400" dirty="0"/>
              <a:t>any real value thus it is not feasible to test every combination</a:t>
            </a:r>
          </a:p>
          <a:p>
            <a:r>
              <a:rPr lang="en-US" b="1" dirty="0"/>
              <a:t>Regularization Term</a:t>
            </a:r>
          </a:p>
          <a:p>
            <a:pPr lvl="1"/>
            <a:r>
              <a:rPr lang="en-US" sz="2400" dirty="0"/>
              <a:t>L1 norm</a:t>
            </a:r>
          </a:p>
          <a:p>
            <a:pPr lvl="1"/>
            <a:r>
              <a:rPr lang="en-US" sz="2400" dirty="0"/>
              <a:t>L2 norm</a:t>
            </a:r>
          </a:p>
          <a:p>
            <a:r>
              <a:rPr lang="en-US" b="1" dirty="0"/>
              <a:t>Loss Function</a:t>
            </a:r>
          </a:p>
          <a:p>
            <a:r>
              <a:rPr lang="en-US" b="1" dirty="0"/>
              <a:t>Sliding Window</a:t>
            </a:r>
          </a:p>
          <a:p>
            <a:r>
              <a:rPr lang="en-US" b="1" dirty="0"/>
              <a:t>Approximate Time Points</a:t>
            </a:r>
          </a:p>
        </p:txBody>
      </p:sp>
      <p:sp>
        <p:nvSpPr>
          <p:cNvPr id="4" name="Text Placeholder 3"/>
          <p:cNvSpPr>
            <a:spLocks noGrp="1"/>
          </p:cNvSpPr>
          <p:nvPr>
            <p:ph type="body" sz="half" idx="2"/>
          </p:nvPr>
        </p:nvSpPr>
        <p:spPr>
          <a:xfrm>
            <a:off x="608946" y="2328347"/>
            <a:ext cx="3250360" cy="3545142"/>
          </a:xfrm>
        </p:spPr>
        <p:txBody>
          <a:bodyPr/>
          <a:lstStyle/>
          <a:p>
            <a:r>
              <a:rPr lang="en-US" dirty="0"/>
              <a:t>They had 5 distinct parameters in the algorithm. In order to determine the appropriate value for every attribute and for every dataset, they isolated them and through permutations, they </a:t>
            </a:r>
            <a:r>
              <a:rPr lang="en-US" dirty="0" err="1"/>
              <a:t>modied</a:t>
            </a:r>
            <a:r>
              <a:rPr lang="en-US" dirty="0"/>
              <a:t> only the parameter under consideration to attain the optimal solution.</a:t>
            </a:r>
          </a:p>
        </p:txBody>
      </p:sp>
    </p:spTree>
    <p:extLst>
      <p:ext uri="{BB962C8B-B14F-4D97-AF65-F5344CB8AC3E}">
        <p14:creationId xmlns:p14="http://schemas.microsoft.com/office/powerpoint/2010/main" val="3452478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Tuning</a:t>
            </a:r>
          </a:p>
        </p:txBody>
      </p:sp>
      <p:sp>
        <p:nvSpPr>
          <p:cNvPr id="3" name="Content Placeholder 2"/>
          <p:cNvSpPr>
            <a:spLocks noGrp="1"/>
          </p:cNvSpPr>
          <p:nvPr>
            <p:ph idx="1"/>
          </p:nvPr>
        </p:nvSpPr>
        <p:spPr/>
        <p:txBody>
          <a:bodyPr/>
          <a:lstStyle/>
          <a:p>
            <a:r>
              <a:rPr lang="en-US" dirty="0"/>
              <a:t>Regularization Term</a:t>
            </a:r>
          </a:p>
          <a:p>
            <a:pPr lvl="1"/>
            <a:r>
              <a:rPr lang="en-US" dirty="0"/>
              <a:t>By far the most popular loss functions used for regression problems are based on </a:t>
            </a:r>
            <a:r>
              <a:rPr lang="en-US" dirty="0">
                <a:solidFill>
                  <a:srgbClr val="F88600"/>
                </a:solidFill>
              </a:rPr>
              <a:t>Least Squares estimation</a:t>
            </a:r>
            <a:r>
              <a:rPr lang="en-US" dirty="0"/>
              <a:t>. They are alternately referred to as the minimizer of the residual sum of squared errors (RSS). The two most popular </a:t>
            </a:r>
            <a:r>
              <a:rPr lang="en-US" i="1" dirty="0"/>
              <a:t>least squares</a:t>
            </a:r>
            <a:r>
              <a:rPr lang="en-US" dirty="0"/>
              <a:t> choices for the regularization term R are:</a:t>
            </a:r>
          </a:p>
          <a:p>
            <a:pPr lvl="2"/>
            <a:r>
              <a:rPr lang="en-US" dirty="0"/>
              <a:t>L1 norm:</a:t>
            </a:r>
          </a:p>
          <a:p>
            <a:pPr lvl="2"/>
            <a:endParaRPr lang="en-US" dirty="0"/>
          </a:p>
          <a:p>
            <a:pPr lvl="2"/>
            <a:endParaRPr lang="en-US" dirty="0"/>
          </a:p>
          <a:p>
            <a:pPr lvl="2"/>
            <a:r>
              <a:rPr lang="en-US" dirty="0"/>
              <a:t>L2 norm:</a:t>
            </a:r>
          </a:p>
        </p:txBody>
      </p:sp>
      <p:pic>
        <p:nvPicPr>
          <p:cNvPr id="4" name="Picture 3"/>
          <p:cNvPicPr>
            <a:picLocks noChangeAspect="1"/>
          </p:cNvPicPr>
          <p:nvPr/>
        </p:nvPicPr>
        <p:blipFill>
          <a:blip r:embed="rId2"/>
          <a:stretch>
            <a:fillRect/>
          </a:stretch>
        </p:blipFill>
        <p:spPr>
          <a:xfrm>
            <a:off x="3197518" y="4673501"/>
            <a:ext cx="1601938" cy="747246"/>
          </a:xfrm>
          <a:prstGeom prst="rect">
            <a:avLst/>
          </a:prstGeom>
        </p:spPr>
      </p:pic>
      <p:pic>
        <p:nvPicPr>
          <p:cNvPr id="5" name="Picture 4"/>
          <p:cNvPicPr>
            <a:picLocks noChangeAspect="1"/>
          </p:cNvPicPr>
          <p:nvPr/>
        </p:nvPicPr>
        <p:blipFill>
          <a:blip r:embed="rId3"/>
          <a:stretch>
            <a:fillRect/>
          </a:stretch>
        </p:blipFill>
        <p:spPr>
          <a:xfrm>
            <a:off x="3197518" y="5638168"/>
            <a:ext cx="1601938" cy="747245"/>
          </a:xfrm>
          <a:prstGeom prst="rect">
            <a:avLst/>
          </a:prstGeom>
        </p:spPr>
      </p:pic>
    </p:spTree>
    <p:extLst>
      <p:ext uri="{BB962C8B-B14F-4D97-AF65-F5344CB8AC3E}">
        <p14:creationId xmlns:p14="http://schemas.microsoft.com/office/powerpoint/2010/main" val="728991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Tuning</a:t>
            </a:r>
          </a:p>
        </p:txBody>
      </p:sp>
      <p:sp>
        <p:nvSpPr>
          <p:cNvPr id="3" name="Content Placeholder 2"/>
          <p:cNvSpPr>
            <a:spLocks noGrp="1"/>
          </p:cNvSpPr>
          <p:nvPr>
            <p:ph idx="1"/>
          </p:nvPr>
        </p:nvSpPr>
        <p:spPr>
          <a:xfrm>
            <a:off x="373941" y="1919289"/>
            <a:ext cx="8492227" cy="4718467"/>
          </a:xfrm>
        </p:spPr>
        <p:txBody>
          <a:bodyPr>
            <a:normAutofit fontScale="85000" lnSpcReduction="20000"/>
          </a:bodyPr>
          <a:lstStyle/>
          <a:p>
            <a:pPr marL="0" indent="0" algn="ctr">
              <a:buNone/>
            </a:pPr>
            <a:r>
              <a:rPr lang="en-US" b="1" dirty="0"/>
              <a:t>Loss Function</a:t>
            </a:r>
          </a:p>
          <a:p>
            <a:pPr marL="0" indent="0">
              <a:buNone/>
            </a:pPr>
            <a:r>
              <a:rPr lang="en-US" dirty="0"/>
              <a:t>There are several loss types of loss functions:</a:t>
            </a:r>
          </a:p>
          <a:p>
            <a:r>
              <a:rPr lang="en-US" dirty="0">
                <a:solidFill>
                  <a:srgbClr val="F88600"/>
                </a:solidFill>
              </a:rPr>
              <a:t>Hinge:</a:t>
            </a:r>
            <a:r>
              <a:rPr lang="en-US" dirty="0"/>
              <a:t> (soft-margin) Linear Support Vector Machine</a:t>
            </a:r>
          </a:p>
          <a:p>
            <a:r>
              <a:rPr lang="en-US" dirty="0">
                <a:solidFill>
                  <a:srgbClr val="F88600"/>
                </a:solidFill>
              </a:rPr>
              <a:t>Modified Huber: </a:t>
            </a:r>
            <a:r>
              <a:rPr lang="en-US" dirty="0"/>
              <a:t>Smoothed hinge loss</a:t>
            </a:r>
          </a:p>
          <a:p>
            <a:r>
              <a:rPr lang="en-US" dirty="0">
                <a:solidFill>
                  <a:srgbClr val="F88600"/>
                </a:solidFill>
              </a:rPr>
              <a:t>Log: </a:t>
            </a:r>
            <a:r>
              <a:rPr lang="en-US" dirty="0"/>
              <a:t>Logistic Regression</a:t>
            </a:r>
          </a:p>
          <a:p>
            <a:r>
              <a:rPr lang="en-US" dirty="0">
                <a:solidFill>
                  <a:srgbClr val="F88600"/>
                </a:solidFill>
              </a:rPr>
              <a:t>Squared Loss: </a:t>
            </a:r>
            <a:r>
              <a:rPr lang="en-US" dirty="0"/>
              <a:t>Ordinary least squares</a:t>
            </a:r>
          </a:p>
          <a:p>
            <a:r>
              <a:rPr lang="en-US" dirty="0">
                <a:solidFill>
                  <a:srgbClr val="F88600"/>
                </a:solidFill>
              </a:rPr>
              <a:t>Huber: </a:t>
            </a:r>
            <a:r>
              <a:rPr lang="en-US" dirty="0"/>
              <a:t>Huber loss for robust regression</a:t>
            </a:r>
          </a:p>
          <a:p>
            <a:r>
              <a:rPr lang="en-US" dirty="0">
                <a:solidFill>
                  <a:srgbClr val="F88600"/>
                </a:solidFill>
              </a:rPr>
              <a:t>Epsilon Insensitive: </a:t>
            </a:r>
            <a:r>
              <a:rPr lang="en-US" dirty="0"/>
              <a:t>Linear Support Vector Regression</a:t>
            </a:r>
          </a:p>
          <a:p>
            <a:pPr marL="0" indent="0">
              <a:buNone/>
            </a:pPr>
            <a:r>
              <a:rPr lang="en-US" dirty="0"/>
              <a:t>The Last 3, </a:t>
            </a:r>
            <a:r>
              <a:rPr lang="en-US" i="1" dirty="0"/>
              <a:t>Squared Loss, Huber</a:t>
            </a:r>
            <a:r>
              <a:rPr lang="en-US" dirty="0"/>
              <a:t>, and </a:t>
            </a:r>
            <a:r>
              <a:rPr lang="en-US" i="1" dirty="0"/>
              <a:t>Epsilon Insensitive</a:t>
            </a:r>
            <a:r>
              <a:rPr lang="en-US" dirty="0"/>
              <a:t>, were used in this experiment.</a:t>
            </a:r>
          </a:p>
        </p:txBody>
      </p:sp>
    </p:spTree>
    <p:extLst>
      <p:ext uri="{BB962C8B-B14F-4D97-AF65-F5344CB8AC3E}">
        <p14:creationId xmlns:p14="http://schemas.microsoft.com/office/powerpoint/2010/main" val="3752937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Tuning</a:t>
            </a:r>
          </a:p>
        </p:txBody>
      </p:sp>
      <p:sp>
        <p:nvSpPr>
          <p:cNvPr id="3" name="Content Placeholder 2"/>
          <p:cNvSpPr>
            <a:spLocks noGrp="1"/>
          </p:cNvSpPr>
          <p:nvPr>
            <p:ph idx="1"/>
          </p:nvPr>
        </p:nvSpPr>
        <p:spPr>
          <a:xfrm>
            <a:off x="373941" y="1843860"/>
            <a:ext cx="8492227" cy="4493647"/>
          </a:xfrm>
        </p:spPr>
        <p:txBody>
          <a:bodyPr>
            <a:normAutofit fontScale="92500" lnSpcReduction="20000"/>
          </a:bodyPr>
          <a:lstStyle/>
          <a:p>
            <a:pPr marL="0" indent="0" algn="ctr">
              <a:buNone/>
            </a:pPr>
            <a:r>
              <a:rPr lang="en-US" b="1" dirty="0"/>
              <a:t>Sliding Window</a:t>
            </a:r>
          </a:p>
          <a:p>
            <a:pPr marL="0" indent="0">
              <a:buNone/>
            </a:pPr>
            <a:r>
              <a:rPr lang="en-US" dirty="0"/>
              <a:t>If you train more data then the results would be more accurate.  Nevertheless, while the sliding window increases, </a:t>
            </a:r>
            <a:r>
              <a:rPr lang="en-US" u="sng" dirty="0"/>
              <a:t>time complexity increases</a:t>
            </a:r>
            <a:r>
              <a:rPr lang="en-US" dirty="0"/>
              <a:t> as well, which is something they did not want as time execution is always important.  Moreover, an optimal sliding window for all the datasets could not exist.  All in all they needed a value small enough, in order not to increase the time SGD needs to converge, as well as a value which will minimize the error based on </a:t>
            </a:r>
            <a:r>
              <a:rPr lang="en-US" i="1" dirty="0"/>
              <a:t>each</a:t>
            </a:r>
            <a:r>
              <a:rPr lang="en-US" dirty="0"/>
              <a:t> particular dataset.</a:t>
            </a:r>
          </a:p>
          <a:p>
            <a:r>
              <a:rPr lang="en-US" b="1" dirty="0" err="1">
                <a:solidFill>
                  <a:srgbClr val="F88600"/>
                </a:solidFill>
              </a:rPr>
              <a:t>SW</a:t>
            </a:r>
            <a:r>
              <a:rPr lang="en-US" b="1" baseline="-25000" dirty="0" err="1">
                <a:solidFill>
                  <a:srgbClr val="F88600"/>
                </a:solidFill>
              </a:rPr>
              <a:t>capital</a:t>
            </a:r>
            <a:r>
              <a:rPr lang="en-US" b="1" baseline="-25000" dirty="0">
                <a:solidFill>
                  <a:srgbClr val="F88600"/>
                </a:solidFill>
              </a:rPr>
              <a:t> K </a:t>
            </a:r>
            <a:r>
              <a:rPr lang="en-US" b="1" baseline="-25000" dirty="0" err="1">
                <a:solidFill>
                  <a:srgbClr val="F88600"/>
                </a:solidFill>
              </a:rPr>
              <a:t>Forex</a:t>
            </a:r>
            <a:r>
              <a:rPr lang="en-US" b="1" baseline="-25000" dirty="0">
                <a:solidFill>
                  <a:srgbClr val="F88600"/>
                </a:solidFill>
              </a:rPr>
              <a:t> Dataset </a:t>
            </a:r>
            <a:r>
              <a:rPr lang="en-US" b="1" dirty="0">
                <a:solidFill>
                  <a:srgbClr val="F88600"/>
                </a:solidFill>
              </a:rPr>
              <a:t>= 72</a:t>
            </a:r>
          </a:p>
          <a:p>
            <a:r>
              <a:rPr lang="en-US" b="1" dirty="0" err="1">
                <a:solidFill>
                  <a:srgbClr val="F88600"/>
                </a:solidFill>
              </a:rPr>
              <a:t>SW</a:t>
            </a:r>
            <a:r>
              <a:rPr lang="en-US" b="1" baseline="-25000" dirty="0" err="1">
                <a:solidFill>
                  <a:srgbClr val="F88600"/>
                </a:solidFill>
              </a:rPr>
              <a:t>singapore</a:t>
            </a:r>
            <a:r>
              <a:rPr lang="en-US" b="1" baseline="-25000" dirty="0">
                <a:solidFill>
                  <a:srgbClr val="F88600"/>
                </a:solidFill>
              </a:rPr>
              <a:t> </a:t>
            </a:r>
            <a:r>
              <a:rPr lang="en-US" b="1" baseline="-25000" dirty="0" err="1">
                <a:solidFill>
                  <a:srgbClr val="F88600"/>
                </a:solidFill>
              </a:rPr>
              <a:t>Forex</a:t>
            </a:r>
            <a:r>
              <a:rPr lang="en-US" b="1" baseline="-25000" dirty="0">
                <a:solidFill>
                  <a:srgbClr val="F88600"/>
                </a:solidFill>
              </a:rPr>
              <a:t> Dataset </a:t>
            </a:r>
            <a:r>
              <a:rPr lang="en-US" b="1" dirty="0">
                <a:solidFill>
                  <a:srgbClr val="F88600"/>
                </a:solidFill>
              </a:rPr>
              <a:t>= 100</a:t>
            </a:r>
          </a:p>
          <a:p>
            <a:r>
              <a:rPr lang="en-US" b="1" dirty="0" err="1">
                <a:solidFill>
                  <a:srgbClr val="F88600"/>
                </a:solidFill>
              </a:rPr>
              <a:t>SW</a:t>
            </a:r>
            <a:r>
              <a:rPr lang="en-US" b="1" baseline="-25000" dirty="0" err="1">
                <a:solidFill>
                  <a:srgbClr val="F88600"/>
                </a:solidFill>
              </a:rPr>
              <a:t>Electrical</a:t>
            </a:r>
            <a:r>
              <a:rPr lang="en-US" b="1" baseline="-25000" dirty="0">
                <a:solidFill>
                  <a:srgbClr val="F88600"/>
                </a:solidFill>
              </a:rPr>
              <a:t> Consumption Dataset </a:t>
            </a:r>
            <a:r>
              <a:rPr lang="en-US" b="1" dirty="0">
                <a:solidFill>
                  <a:srgbClr val="F88600"/>
                </a:solidFill>
              </a:rPr>
              <a:t>= 155</a:t>
            </a:r>
          </a:p>
        </p:txBody>
      </p:sp>
    </p:spTree>
    <p:extLst>
      <p:ext uri="{BB962C8B-B14F-4D97-AF65-F5344CB8AC3E}">
        <p14:creationId xmlns:p14="http://schemas.microsoft.com/office/powerpoint/2010/main" val="2868008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Tuning</a:t>
            </a:r>
          </a:p>
        </p:txBody>
      </p:sp>
      <p:sp>
        <p:nvSpPr>
          <p:cNvPr id="3" name="Content Placeholder 2"/>
          <p:cNvSpPr>
            <a:spLocks noGrp="1"/>
          </p:cNvSpPr>
          <p:nvPr>
            <p:ph idx="1"/>
          </p:nvPr>
        </p:nvSpPr>
        <p:spPr>
          <a:xfrm>
            <a:off x="373941" y="2053611"/>
            <a:ext cx="8492227" cy="4283896"/>
          </a:xfrm>
        </p:spPr>
        <p:txBody>
          <a:bodyPr>
            <a:normAutofit fontScale="92500" lnSpcReduction="10000"/>
          </a:bodyPr>
          <a:lstStyle/>
          <a:p>
            <a:pPr marL="0" indent="0" algn="ctr">
              <a:buNone/>
            </a:pPr>
            <a:r>
              <a:rPr lang="en-US" b="1" dirty="0"/>
              <a:t>Approximation Time Points</a:t>
            </a:r>
          </a:p>
          <a:p>
            <a:pPr marL="0" indent="0">
              <a:buNone/>
            </a:pPr>
            <a:r>
              <a:rPr lang="en-US" dirty="0"/>
              <a:t>This is probably the most interesting feature of the approximation algorithm. If the sliding window, on which </a:t>
            </a:r>
            <a:r>
              <a:rPr lang="en-US" dirty="0" err="1"/>
              <a:t>plainSGD</a:t>
            </a:r>
            <a:r>
              <a:rPr lang="en-US" dirty="0"/>
              <a:t> uses all the samples to train the model is SW, then let the size of the dataset used from </a:t>
            </a:r>
            <a:r>
              <a:rPr lang="en-US" dirty="0" err="1"/>
              <a:t>approxSGD</a:t>
            </a:r>
            <a:r>
              <a:rPr lang="en-US" dirty="0"/>
              <a:t> and </a:t>
            </a:r>
            <a:r>
              <a:rPr lang="en-US" dirty="0" err="1"/>
              <a:t>approxWarmSGD</a:t>
            </a:r>
            <a:r>
              <a:rPr lang="en-US" dirty="0"/>
              <a:t> be </a:t>
            </a:r>
            <a:r>
              <a:rPr lang="en-US" dirty="0" err="1"/>
              <a:t>approxSW</a:t>
            </a:r>
            <a:r>
              <a:rPr lang="en-US" dirty="0"/>
              <a:t>. </a:t>
            </a:r>
          </a:p>
          <a:p>
            <a:pPr marL="0" indent="0">
              <a:buNone/>
            </a:pPr>
            <a:r>
              <a:rPr lang="en-US" dirty="0"/>
              <a:t>Again neither case could they define a global standard for how many random samples of to what extent in the normal sliding window they should use. They then set </a:t>
            </a:r>
            <a:r>
              <a:rPr lang="en-US" dirty="0" err="1">
                <a:solidFill>
                  <a:srgbClr val="F88600"/>
                </a:solidFill>
              </a:rPr>
              <a:t>Size</a:t>
            </a:r>
            <a:r>
              <a:rPr lang="en-US" baseline="-25000" dirty="0" err="1">
                <a:solidFill>
                  <a:srgbClr val="F88600"/>
                </a:solidFill>
              </a:rPr>
              <a:t>approxSW</a:t>
            </a:r>
            <a:r>
              <a:rPr lang="en-US" dirty="0">
                <a:solidFill>
                  <a:srgbClr val="F88600"/>
                </a:solidFill>
              </a:rPr>
              <a:t> = </a:t>
            </a:r>
            <a:r>
              <a:rPr lang="en-US" dirty="0" err="1">
                <a:solidFill>
                  <a:srgbClr val="F88600"/>
                </a:solidFill>
              </a:rPr>
              <a:t>Size</a:t>
            </a:r>
            <a:r>
              <a:rPr lang="en-US" baseline="-25000" dirty="0" err="1">
                <a:solidFill>
                  <a:srgbClr val="F88600"/>
                </a:solidFill>
              </a:rPr>
              <a:t>SW</a:t>
            </a:r>
            <a:r>
              <a:rPr lang="en-US" dirty="0">
                <a:solidFill>
                  <a:srgbClr val="F88600"/>
                </a:solidFill>
              </a:rPr>
              <a:t> – 1  </a:t>
            </a:r>
            <a:r>
              <a:rPr lang="en-US" dirty="0"/>
              <a:t>produce a prediction with the smallest relative and mean squared error. They contrasted this approach with setting </a:t>
            </a:r>
            <a:r>
              <a:rPr lang="en-US" dirty="0" err="1">
                <a:solidFill>
                  <a:srgbClr val="F88600"/>
                </a:solidFill>
              </a:rPr>
              <a:t>Size</a:t>
            </a:r>
            <a:r>
              <a:rPr lang="en-US" baseline="-25000" dirty="0" err="1">
                <a:solidFill>
                  <a:srgbClr val="F88600"/>
                </a:solidFill>
              </a:rPr>
              <a:t>approxSW</a:t>
            </a:r>
            <a:r>
              <a:rPr lang="en-US" dirty="0">
                <a:solidFill>
                  <a:srgbClr val="F88600"/>
                </a:solidFill>
              </a:rPr>
              <a:t> = </a:t>
            </a:r>
            <a:r>
              <a:rPr lang="en-US" dirty="0" err="1">
                <a:solidFill>
                  <a:srgbClr val="F88600"/>
                </a:solidFill>
              </a:rPr>
              <a:t>Size</a:t>
            </a:r>
            <a:r>
              <a:rPr lang="en-US" baseline="-25000" dirty="0" err="1">
                <a:solidFill>
                  <a:srgbClr val="F88600"/>
                </a:solidFill>
              </a:rPr>
              <a:t>SW</a:t>
            </a:r>
            <a:r>
              <a:rPr lang="en-US" baseline="-25000" dirty="0">
                <a:solidFill>
                  <a:srgbClr val="F88600"/>
                </a:solidFill>
              </a:rPr>
              <a:t> </a:t>
            </a:r>
            <a:r>
              <a:rPr lang="en-US" dirty="0">
                <a:solidFill>
                  <a:srgbClr val="F88600"/>
                </a:solidFill>
              </a:rPr>
              <a:t>/2</a:t>
            </a:r>
            <a:r>
              <a:rPr lang="en-US" dirty="0"/>
              <a:t>, in order to see how the algorithm behaves when they decrease the number of time points examined.</a:t>
            </a:r>
          </a:p>
        </p:txBody>
      </p:sp>
    </p:spTree>
    <p:extLst>
      <p:ext uri="{BB962C8B-B14F-4D97-AF65-F5344CB8AC3E}">
        <p14:creationId xmlns:p14="http://schemas.microsoft.com/office/powerpoint/2010/main" val="939075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415220" y="2481391"/>
            <a:ext cx="8512011" cy="1532656"/>
          </a:xfrm>
          <a:prstGeom prst="rect">
            <a:avLst/>
          </a:prstGeom>
        </p:spPr>
      </p:pic>
      <p:pic>
        <p:nvPicPr>
          <p:cNvPr id="4" name="Picture 3"/>
          <p:cNvPicPr>
            <a:picLocks noChangeAspect="1"/>
          </p:cNvPicPr>
          <p:nvPr/>
        </p:nvPicPr>
        <p:blipFill rotWithShape="1">
          <a:blip r:embed="rId3"/>
          <a:srcRect t="18567"/>
          <a:stretch/>
        </p:blipFill>
        <p:spPr>
          <a:xfrm>
            <a:off x="415220" y="4014047"/>
            <a:ext cx="8512011" cy="1194439"/>
          </a:xfrm>
          <a:prstGeom prst="rect">
            <a:avLst/>
          </a:prstGeom>
        </p:spPr>
      </p:pic>
    </p:spTree>
    <p:extLst>
      <p:ext uri="{BB962C8B-B14F-4D97-AF65-F5344CB8AC3E}">
        <p14:creationId xmlns:p14="http://schemas.microsoft.com/office/powerpoint/2010/main" val="4162427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415220" y="2348997"/>
            <a:ext cx="8377237" cy="2573348"/>
          </a:xfrm>
          <a:prstGeom prst="rect">
            <a:avLst/>
          </a:prstGeom>
        </p:spPr>
      </p:pic>
      <p:sp>
        <p:nvSpPr>
          <p:cNvPr id="4" name="Rectangle 3"/>
          <p:cNvSpPr/>
          <p:nvPr/>
        </p:nvSpPr>
        <p:spPr>
          <a:xfrm>
            <a:off x="415220" y="5081088"/>
            <a:ext cx="8573072" cy="1200329"/>
          </a:xfrm>
          <a:prstGeom prst="rect">
            <a:avLst/>
          </a:prstGeom>
        </p:spPr>
        <p:txBody>
          <a:bodyPr wrap="square">
            <a:spAutoFit/>
          </a:bodyPr>
          <a:lstStyle/>
          <a:p>
            <a:r>
              <a:rPr lang="en-US" dirty="0">
                <a:solidFill>
                  <a:srgbClr val="FFFFFF"/>
                </a:solidFill>
              </a:rPr>
              <a:t>We can see that the method (</a:t>
            </a:r>
            <a:r>
              <a:rPr lang="en-US" dirty="0" err="1">
                <a:solidFill>
                  <a:srgbClr val="FFFFFF"/>
                </a:solidFill>
              </a:rPr>
              <a:t>approxWarmSGD</a:t>
            </a:r>
            <a:r>
              <a:rPr lang="en-US" dirty="0">
                <a:solidFill>
                  <a:srgbClr val="FFFFFF"/>
                </a:solidFill>
              </a:rPr>
              <a:t>) is better than the other two in all four metrics. The remarkable thing though is that even though they decreased the number of time points examined by half, there is almost no loss in the accuracy of the results.</a:t>
            </a:r>
          </a:p>
        </p:txBody>
      </p:sp>
    </p:spTree>
    <p:extLst>
      <p:ext uri="{BB962C8B-B14F-4D97-AF65-F5344CB8AC3E}">
        <p14:creationId xmlns:p14="http://schemas.microsoft.com/office/powerpoint/2010/main" val="3142992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671678" y="2662081"/>
            <a:ext cx="8023518" cy="2661973"/>
          </a:xfrm>
          <a:prstGeom prst="rect">
            <a:avLst/>
          </a:prstGeom>
        </p:spPr>
      </p:pic>
    </p:spTree>
    <p:extLst>
      <p:ext uri="{BB962C8B-B14F-4D97-AF65-F5344CB8AC3E}">
        <p14:creationId xmlns:p14="http://schemas.microsoft.com/office/powerpoint/2010/main" val="2164221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451857" y="2352405"/>
            <a:ext cx="8279976" cy="2948524"/>
          </a:xfrm>
          <a:prstGeom prst="rect">
            <a:avLst/>
          </a:prstGeom>
        </p:spPr>
      </p:pic>
      <p:sp>
        <p:nvSpPr>
          <p:cNvPr id="4" name="Rectangle 3"/>
          <p:cNvSpPr/>
          <p:nvPr/>
        </p:nvSpPr>
        <p:spPr>
          <a:xfrm>
            <a:off x="256458" y="5448034"/>
            <a:ext cx="8573073" cy="923330"/>
          </a:xfrm>
          <a:prstGeom prst="rect">
            <a:avLst/>
          </a:prstGeom>
        </p:spPr>
        <p:txBody>
          <a:bodyPr wrap="square">
            <a:spAutoFit/>
          </a:bodyPr>
          <a:lstStyle/>
          <a:p>
            <a:r>
              <a:rPr lang="en-US" dirty="0">
                <a:solidFill>
                  <a:schemeClr val="bg1"/>
                </a:solidFill>
              </a:rPr>
              <a:t>As we can see for this particular dataset </a:t>
            </a:r>
            <a:r>
              <a:rPr lang="en-US" dirty="0" err="1">
                <a:solidFill>
                  <a:schemeClr val="bg1"/>
                </a:solidFill>
              </a:rPr>
              <a:t>approxSGD</a:t>
            </a:r>
            <a:r>
              <a:rPr lang="en-US" dirty="0">
                <a:solidFill>
                  <a:schemeClr val="bg1"/>
                </a:solidFill>
              </a:rPr>
              <a:t> without the warm start performs better. The reason is probably that the values are infrequent (ticks every 5 minutes).</a:t>
            </a:r>
          </a:p>
        </p:txBody>
      </p:sp>
    </p:spTree>
    <p:extLst>
      <p:ext uri="{BB962C8B-B14F-4D97-AF65-F5344CB8AC3E}">
        <p14:creationId xmlns:p14="http://schemas.microsoft.com/office/powerpoint/2010/main" val="98636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Discrete Fourier Transform </a:t>
            </a:r>
            <a:br>
              <a:rPr lang="en-US" dirty="0">
                <a:effectLst/>
              </a:rPr>
            </a:br>
            <a:r>
              <a:rPr lang="en-US" dirty="0">
                <a:effectLst/>
              </a:rPr>
              <a:t>(DFT)</a:t>
            </a:r>
            <a:endParaRPr lang="en-US" dirty="0"/>
          </a:p>
        </p:txBody>
      </p:sp>
      <p:sp>
        <p:nvSpPr>
          <p:cNvPr id="3" name="Content Placeholder 2"/>
          <p:cNvSpPr>
            <a:spLocks noGrp="1"/>
          </p:cNvSpPr>
          <p:nvPr>
            <p:ph idx="1"/>
          </p:nvPr>
        </p:nvSpPr>
        <p:spPr/>
        <p:txBody>
          <a:bodyPr>
            <a:normAutofit fontScale="92500" lnSpcReduction="20000"/>
          </a:bodyPr>
          <a:lstStyle/>
          <a:p>
            <a:r>
              <a:rPr lang="en-US" dirty="0">
                <a:effectLst/>
              </a:rPr>
              <a:t>Identifies component frequencies in data</a:t>
            </a:r>
          </a:p>
          <a:p>
            <a:r>
              <a:rPr lang="en-US" dirty="0"/>
              <a:t>DFT is used as a means of reducing the dimension of data. </a:t>
            </a:r>
          </a:p>
          <a:p>
            <a:r>
              <a:rPr lang="en-US" dirty="0"/>
              <a:t>First few coefficients of DFT transformation are used to compute the distance between time series. </a:t>
            </a:r>
          </a:p>
          <a:p>
            <a:r>
              <a:rPr lang="en-US" dirty="0"/>
              <a:t>Those time series pairs whose distance in coefficient space is smaller than a certain threshold are picked out for the second-stage verification. </a:t>
            </a:r>
          </a:p>
          <a:p>
            <a:r>
              <a:rPr lang="en-US" dirty="0"/>
              <a:t>The above operations are performed within each sliding window and the framework can be used for both </a:t>
            </a:r>
            <a:r>
              <a:rPr lang="en-US" b="1" u="sng" dirty="0"/>
              <a:t>synchronous</a:t>
            </a:r>
            <a:r>
              <a:rPr lang="en-US" dirty="0"/>
              <a:t> and </a:t>
            </a:r>
            <a:r>
              <a:rPr lang="en-US" b="1" u="sng" dirty="0"/>
              <a:t>asynchronous correlation </a:t>
            </a:r>
            <a:r>
              <a:rPr lang="en-US" dirty="0"/>
              <a:t>discovery.</a:t>
            </a:r>
            <a:endParaRPr lang="en-US" dirty="0">
              <a:effectLst/>
            </a:endParaRPr>
          </a:p>
          <a:p>
            <a:endParaRPr lang="en-US" dirty="0"/>
          </a:p>
        </p:txBody>
      </p:sp>
    </p:spTree>
    <p:extLst>
      <p:ext uri="{BB962C8B-B14F-4D97-AF65-F5344CB8AC3E}">
        <p14:creationId xmlns:p14="http://schemas.microsoft.com/office/powerpoint/2010/main" val="3663736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765174" y="1819437"/>
            <a:ext cx="7668071" cy="3931941"/>
          </a:xfrm>
          <a:prstGeom prst="rect">
            <a:avLst/>
          </a:prstGeom>
        </p:spPr>
      </p:pic>
      <p:sp>
        <p:nvSpPr>
          <p:cNvPr id="4" name="Rectangle 3"/>
          <p:cNvSpPr/>
          <p:nvPr/>
        </p:nvSpPr>
        <p:spPr>
          <a:xfrm>
            <a:off x="893354" y="5751378"/>
            <a:ext cx="7483883" cy="923330"/>
          </a:xfrm>
          <a:prstGeom prst="rect">
            <a:avLst/>
          </a:prstGeom>
        </p:spPr>
        <p:txBody>
          <a:bodyPr wrap="square">
            <a:spAutoFit/>
          </a:bodyPr>
          <a:lstStyle/>
          <a:p>
            <a:r>
              <a:rPr lang="en-US" dirty="0">
                <a:solidFill>
                  <a:srgbClr val="FFFFFF"/>
                </a:solidFill>
              </a:rPr>
              <a:t>It is palpable that </a:t>
            </a:r>
            <a:r>
              <a:rPr lang="en-US" dirty="0" err="1">
                <a:solidFill>
                  <a:srgbClr val="FFFFFF"/>
                </a:solidFill>
              </a:rPr>
              <a:t>approxWarmSGD</a:t>
            </a:r>
            <a:r>
              <a:rPr lang="en-US" dirty="0">
                <a:solidFill>
                  <a:srgbClr val="FFFFFF"/>
                </a:solidFill>
              </a:rPr>
              <a:t> is superior in all metrics. The results even if they use SW/2 time points are approximately the same and the relative error is remarkably low (0.0015%).</a:t>
            </a:r>
          </a:p>
        </p:txBody>
      </p:sp>
    </p:spTree>
    <p:extLst>
      <p:ext uri="{BB962C8B-B14F-4D97-AF65-F5344CB8AC3E}">
        <p14:creationId xmlns:p14="http://schemas.microsoft.com/office/powerpoint/2010/main" val="3632252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304117"/>
          </a:xfrm>
        </p:spPr>
        <p:txBody>
          <a:bodyPr/>
          <a:lstStyle/>
          <a:p>
            <a:r>
              <a:rPr lang="en-US" dirty="0"/>
              <a:t>Spread Based Trading</a:t>
            </a:r>
          </a:p>
        </p:txBody>
      </p:sp>
      <p:sp>
        <p:nvSpPr>
          <p:cNvPr id="3" name="Content Placeholder 2"/>
          <p:cNvSpPr>
            <a:spLocks noGrp="1"/>
          </p:cNvSpPr>
          <p:nvPr>
            <p:ph idx="1"/>
          </p:nvPr>
        </p:nvSpPr>
        <p:spPr/>
        <p:txBody>
          <a:bodyPr>
            <a:normAutofit fontScale="85000" lnSpcReduction="10000"/>
          </a:bodyPr>
          <a:lstStyle/>
          <a:p>
            <a:r>
              <a:rPr lang="en-US" dirty="0"/>
              <a:t>If </a:t>
            </a:r>
            <a:r>
              <a:rPr lang="en-US" i="1" dirty="0">
                <a:solidFill>
                  <a:srgbClr val="F88600"/>
                </a:solidFill>
              </a:rPr>
              <a:t>bid_prediction</a:t>
            </a:r>
            <a:r>
              <a:rPr lang="en-US" b="1" i="1" baseline="-25000" dirty="0">
                <a:solidFill>
                  <a:srgbClr val="F88600"/>
                </a:solidFill>
              </a:rPr>
              <a:t>t</a:t>
            </a:r>
            <a:r>
              <a:rPr lang="en-US" i="1" baseline="-25000" dirty="0">
                <a:solidFill>
                  <a:srgbClr val="F88600"/>
                </a:solidFill>
              </a:rPr>
              <a:t>+1 </a:t>
            </a:r>
            <a:r>
              <a:rPr lang="en-US" dirty="0">
                <a:solidFill>
                  <a:srgbClr val="F88600"/>
                </a:solidFill>
              </a:rPr>
              <a:t>&gt; </a:t>
            </a:r>
            <a:r>
              <a:rPr lang="en-US" dirty="0" err="1">
                <a:solidFill>
                  <a:srgbClr val="F88600"/>
                </a:solidFill>
              </a:rPr>
              <a:t>ask</a:t>
            </a:r>
            <a:r>
              <a:rPr lang="en-US" b="1" baseline="-25000" dirty="0" err="1">
                <a:solidFill>
                  <a:srgbClr val="F88600"/>
                </a:solidFill>
              </a:rPr>
              <a:t>t</a:t>
            </a:r>
            <a:r>
              <a:rPr lang="en-US" b="1" dirty="0">
                <a:solidFill>
                  <a:srgbClr val="F88600"/>
                </a:solidFill>
              </a:rPr>
              <a:t> </a:t>
            </a:r>
            <a:r>
              <a:rPr lang="en-US" dirty="0"/>
              <a:t>then buy at time t and sell at </a:t>
            </a:r>
            <a:r>
              <a:rPr lang="en-US" i="1" dirty="0"/>
              <a:t>t + 1 </a:t>
            </a:r>
            <a:r>
              <a:rPr lang="en-US" dirty="0"/>
              <a:t>If the bid price at time point </a:t>
            </a:r>
            <a:r>
              <a:rPr lang="en-US" i="1" dirty="0"/>
              <a:t>t + 1 </a:t>
            </a:r>
            <a:r>
              <a:rPr lang="en-US" dirty="0"/>
              <a:t>is larger than the ask price at time t, it means that they will get a positive profit if they buy something that will be sold later for a higher price, than the price they bought it.</a:t>
            </a:r>
          </a:p>
          <a:p>
            <a:r>
              <a:rPr lang="en-US" dirty="0"/>
              <a:t>If </a:t>
            </a:r>
            <a:r>
              <a:rPr lang="en-US" i="1" dirty="0">
                <a:solidFill>
                  <a:schemeClr val="accent2"/>
                </a:solidFill>
              </a:rPr>
              <a:t>ask_prediction</a:t>
            </a:r>
            <a:r>
              <a:rPr lang="en-US" b="1" i="1" baseline="-25000" dirty="0">
                <a:solidFill>
                  <a:schemeClr val="accent2"/>
                </a:solidFill>
              </a:rPr>
              <a:t>t</a:t>
            </a:r>
            <a:r>
              <a:rPr lang="en-US" i="1" baseline="-25000" dirty="0">
                <a:solidFill>
                  <a:schemeClr val="accent2"/>
                </a:solidFill>
              </a:rPr>
              <a:t>+1 </a:t>
            </a:r>
            <a:r>
              <a:rPr lang="en-US" dirty="0">
                <a:solidFill>
                  <a:schemeClr val="accent2"/>
                </a:solidFill>
              </a:rPr>
              <a:t>&lt; </a:t>
            </a:r>
            <a:r>
              <a:rPr lang="en-US" dirty="0" err="1">
                <a:solidFill>
                  <a:schemeClr val="accent2"/>
                </a:solidFill>
              </a:rPr>
              <a:t>bid</a:t>
            </a:r>
            <a:r>
              <a:rPr lang="en-US" b="1" baseline="-25000" dirty="0" err="1">
                <a:solidFill>
                  <a:schemeClr val="accent2"/>
                </a:solidFill>
              </a:rPr>
              <a:t>t</a:t>
            </a:r>
            <a:r>
              <a:rPr lang="en-US" b="1" dirty="0">
                <a:solidFill>
                  <a:schemeClr val="accent2"/>
                </a:solidFill>
              </a:rPr>
              <a:t> </a:t>
            </a:r>
            <a:r>
              <a:rPr lang="en-US" dirty="0"/>
              <a:t>then sell at time t (supposing you have 1 unit available) and rebuy it at </a:t>
            </a:r>
            <a:r>
              <a:rPr lang="en-US" i="1" dirty="0"/>
              <a:t>t + 1 </a:t>
            </a:r>
            <a:r>
              <a:rPr lang="en-US" dirty="0"/>
              <a:t>to make things even. If the ask price at time point t + 1 is smaller than the bid price at time t, it means that if they sell something now and rebuy it later they will gain a profit by exploiting this spread.</a:t>
            </a:r>
          </a:p>
        </p:txBody>
      </p:sp>
      <p:sp>
        <p:nvSpPr>
          <p:cNvPr id="4" name="Text Placeholder 3"/>
          <p:cNvSpPr>
            <a:spLocks noGrp="1"/>
          </p:cNvSpPr>
          <p:nvPr>
            <p:ph type="body" sz="half" idx="2"/>
          </p:nvPr>
        </p:nvSpPr>
        <p:spPr>
          <a:xfrm>
            <a:off x="608946" y="1856071"/>
            <a:ext cx="3250360" cy="4163730"/>
          </a:xfrm>
        </p:spPr>
        <p:txBody>
          <a:bodyPr/>
          <a:lstStyle/>
          <a:p>
            <a:r>
              <a:rPr lang="en-US" dirty="0"/>
              <a:t>In contrast to the above, the approach they followed was again a very basic one, aimed at showing that if they rely on the learning algorithm they can make a constant positive profit even if their trading technique does not revolve around macroeconomic theories and models.</a:t>
            </a:r>
          </a:p>
          <a:p>
            <a:r>
              <a:rPr lang="en-US" dirty="0"/>
              <a:t>This strategy relies mostly on the spread of the bid and ask prices for consecutive time points.</a:t>
            </a:r>
          </a:p>
        </p:txBody>
      </p:sp>
    </p:spTree>
    <p:extLst>
      <p:ext uri="{BB962C8B-B14F-4D97-AF65-F5344CB8AC3E}">
        <p14:creationId xmlns:p14="http://schemas.microsoft.com/office/powerpoint/2010/main" val="2808080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5" name="Content Placeholder 2"/>
          <p:cNvSpPr txBox="1">
            <a:spLocks/>
          </p:cNvSpPr>
          <p:nvPr/>
        </p:nvSpPr>
        <p:spPr>
          <a:xfrm>
            <a:off x="373941" y="2092408"/>
            <a:ext cx="8492227" cy="4283896"/>
          </a:xfrm>
          <a:prstGeom prst="rect">
            <a:avLst/>
          </a:prstGeom>
        </p:spPr>
        <p:txBody>
          <a:bodyPr>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lgn="ctr">
              <a:buNone/>
            </a:pPr>
            <a:r>
              <a:rPr lang="en-US" dirty="0"/>
              <a:t>Capital K FOREX Data Set</a:t>
            </a:r>
          </a:p>
          <a:p>
            <a:pPr marL="0" indent="0">
              <a:buNone/>
            </a:pPr>
            <a:r>
              <a:rPr lang="en-US" dirty="0"/>
              <a:t>The following table shows the trading results for every day and the total profit in the end for </a:t>
            </a:r>
            <a:r>
              <a:rPr lang="en-US" dirty="0">
                <a:solidFill>
                  <a:srgbClr val="F88600"/>
                </a:solidFill>
              </a:rPr>
              <a:t>Spread Based Trading</a:t>
            </a:r>
            <a:r>
              <a:rPr lang="en-US" dirty="0"/>
              <a:t>.  The first column (</a:t>
            </a:r>
            <a:r>
              <a:rPr lang="en-US" i="1" dirty="0" err="1">
                <a:solidFill>
                  <a:srgbClr val="F88600"/>
                </a:solidFill>
              </a:rPr>
              <a:t>goldenMethodProt</a:t>
            </a:r>
            <a:r>
              <a:rPr lang="en-US" dirty="0"/>
              <a:t>), is the maximum profit they could gain if they predicted the exact value for the next time point. They “hacked” the trading algorithm by reading the actual price for the next time point and deciding to buy, sell or do nothing.  In this way they could never make a wrong decision and maximize the profit.</a:t>
            </a:r>
          </a:p>
        </p:txBody>
      </p:sp>
    </p:spTree>
    <p:extLst>
      <p:ext uri="{BB962C8B-B14F-4D97-AF65-F5344CB8AC3E}">
        <p14:creationId xmlns:p14="http://schemas.microsoft.com/office/powerpoint/2010/main" val="111972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687" y="752236"/>
            <a:ext cx="7673563" cy="5536426"/>
          </a:xfrm>
          <a:prstGeom prst="rect">
            <a:avLst/>
          </a:prstGeom>
        </p:spPr>
      </p:pic>
    </p:spTree>
    <p:extLst>
      <p:ext uri="{BB962C8B-B14F-4D97-AF65-F5344CB8AC3E}">
        <p14:creationId xmlns:p14="http://schemas.microsoft.com/office/powerpoint/2010/main" val="2642393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2700" y="280853"/>
            <a:ext cx="6374445" cy="6203185"/>
          </a:xfrm>
          <a:prstGeom prst="rect">
            <a:avLst/>
          </a:prstGeom>
        </p:spPr>
      </p:pic>
    </p:spTree>
    <p:extLst>
      <p:ext uri="{BB962C8B-B14F-4D97-AF65-F5344CB8AC3E}">
        <p14:creationId xmlns:p14="http://schemas.microsoft.com/office/powerpoint/2010/main" val="1659565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4" name="Picture 3"/>
          <p:cNvPicPr>
            <a:picLocks noChangeAspect="1"/>
          </p:cNvPicPr>
          <p:nvPr/>
        </p:nvPicPr>
        <p:blipFill>
          <a:blip r:embed="rId2"/>
          <a:stretch>
            <a:fillRect/>
          </a:stretch>
        </p:blipFill>
        <p:spPr>
          <a:xfrm>
            <a:off x="631587" y="1887381"/>
            <a:ext cx="8039100" cy="4584700"/>
          </a:xfrm>
          <a:prstGeom prst="rect">
            <a:avLst/>
          </a:prstGeom>
        </p:spPr>
      </p:pic>
      <p:sp>
        <p:nvSpPr>
          <p:cNvPr id="5" name="Right Arrow 4"/>
          <p:cNvSpPr/>
          <p:nvPr/>
        </p:nvSpPr>
        <p:spPr>
          <a:xfrm>
            <a:off x="219073" y="6008064"/>
            <a:ext cx="546101" cy="4640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362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1046060" y="2002603"/>
            <a:ext cx="7429922" cy="4041839"/>
          </a:xfrm>
          <a:prstGeom prst="rect">
            <a:avLst/>
          </a:prstGeom>
        </p:spPr>
      </p:pic>
      <p:sp>
        <p:nvSpPr>
          <p:cNvPr id="6" name="TextBox 5"/>
          <p:cNvSpPr txBox="1"/>
          <p:nvPr/>
        </p:nvSpPr>
        <p:spPr>
          <a:xfrm>
            <a:off x="56857" y="3785408"/>
            <a:ext cx="1007345" cy="369332"/>
          </a:xfrm>
          <a:prstGeom prst="rect">
            <a:avLst/>
          </a:prstGeom>
          <a:noFill/>
        </p:spPr>
        <p:txBody>
          <a:bodyPr wrap="none" rtlCol="0">
            <a:spAutoFit/>
          </a:bodyPr>
          <a:lstStyle/>
          <a:p>
            <a:r>
              <a:rPr lang="en-US" dirty="0">
                <a:solidFill>
                  <a:srgbClr val="FFFFFF"/>
                </a:solidFill>
              </a:rPr>
              <a:t>PROFIT</a:t>
            </a:r>
          </a:p>
        </p:txBody>
      </p:sp>
      <p:sp>
        <p:nvSpPr>
          <p:cNvPr id="7" name="TextBox 6"/>
          <p:cNvSpPr txBox="1"/>
          <p:nvPr/>
        </p:nvSpPr>
        <p:spPr>
          <a:xfrm>
            <a:off x="4353449" y="6181629"/>
            <a:ext cx="929348" cy="369332"/>
          </a:xfrm>
          <a:prstGeom prst="rect">
            <a:avLst/>
          </a:prstGeom>
          <a:noFill/>
        </p:spPr>
        <p:txBody>
          <a:bodyPr wrap="none" rtlCol="0">
            <a:spAutoFit/>
          </a:bodyPr>
          <a:lstStyle/>
          <a:p>
            <a:r>
              <a:rPr lang="en-US" dirty="0">
                <a:solidFill>
                  <a:srgbClr val="FFFFFF"/>
                </a:solidFill>
              </a:rPr>
              <a:t>DATES</a:t>
            </a:r>
          </a:p>
        </p:txBody>
      </p:sp>
    </p:spTree>
    <p:extLst>
      <p:ext uri="{BB962C8B-B14F-4D97-AF65-F5344CB8AC3E}">
        <p14:creationId xmlns:p14="http://schemas.microsoft.com/office/powerpoint/2010/main" val="894335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4" name="Content Placeholder 2"/>
          <p:cNvSpPr txBox="1">
            <a:spLocks/>
          </p:cNvSpPr>
          <p:nvPr/>
        </p:nvSpPr>
        <p:spPr>
          <a:xfrm>
            <a:off x="373942" y="2578685"/>
            <a:ext cx="8589926" cy="3160484"/>
          </a:xfrm>
          <a:prstGeom prst="rect">
            <a:avLst/>
          </a:prstGeom>
        </p:spPr>
        <p:txBody>
          <a:bodyPr>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sz="2800" dirty="0"/>
              <a:t>As we see </a:t>
            </a:r>
            <a:r>
              <a:rPr lang="en-US" sz="2800" dirty="0" err="1"/>
              <a:t>approxWarmSGD</a:t>
            </a:r>
            <a:r>
              <a:rPr lang="en-US" sz="2800" dirty="0"/>
              <a:t> is the only method that in the end has a positive profit.  The astonishing thing is that even in the days when you “bleed” through loss the algorithm somehow manages to minimize it and restrain it at about 1/10 of the loss of the other two methods.</a:t>
            </a:r>
          </a:p>
        </p:txBody>
      </p:sp>
    </p:spTree>
    <p:extLst>
      <p:ext uri="{BB962C8B-B14F-4D97-AF65-F5344CB8AC3E}">
        <p14:creationId xmlns:p14="http://schemas.microsoft.com/office/powerpoint/2010/main" val="962626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3" name="Picture 2"/>
          <p:cNvPicPr>
            <a:picLocks noChangeAspect="1"/>
          </p:cNvPicPr>
          <p:nvPr/>
        </p:nvPicPr>
        <p:blipFill>
          <a:blip r:embed="rId2"/>
          <a:stretch>
            <a:fillRect/>
          </a:stretch>
        </p:blipFill>
        <p:spPr>
          <a:xfrm>
            <a:off x="329734" y="3697599"/>
            <a:ext cx="8469314" cy="1748504"/>
          </a:xfrm>
          <a:prstGeom prst="rect">
            <a:avLst/>
          </a:prstGeom>
        </p:spPr>
      </p:pic>
      <p:sp>
        <p:nvSpPr>
          <p:cNvPr id="4" name="Content Placeholder 2"/>
          <p:cNvSpPr txBox="1">
            <a:spLocks/>
          </p:cNvSpPr>
          <p:nvPr/>
        </p:nvSpPr>
        <p:spPr>
          <a:xfrm>
            <a:off x="373942" y="2261199"/>
            <a:ext cx="8272405" cy="1047982"/>
          </a:xfrm>
          <a:prstGeom prst="rect">
            <a:avLst/>
          </a:prstGeom>
        </p:spPr>
        <p:txBody>
          <a:bodyPr>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sz="2800" dirty="0"/>
              <a:t>The Singapore FOREX Dataset the results were not so encouraging…</a:t>
            </a:r>
          </a:p>
        </p:txBody>
      </p:sp>
    </p:spTree>
    <p:extLst>
      <p:ext uri="{BB962C8B-B14F-4D97-AF65-F5344CB8AC3E}">
        <p14:creationId xmlns:p14="http://schemas.microsoft.com/office/powerpoint/2010/main" val="5902380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5" name="Content Placeholder 2"/>
          <p:cNvSpPr txBox="1">
            <a:spLocks/>
          </p:cNvSpPr>
          <p:nvPr/>
        </p:nvSpPr>
        <p:spPr>
          <a:xfrm>
            <a:off x="373942" y="2578685"/>
            <a:ext cx="8589926" cy="3160484"/>
          </a:xfrm>
          <a:prstGeom prst="rect">
            <a:avLst/>
          </a:prstGeom>
        </p:spPr>
        <p:txBody>
          <a:bodyPr>
            <a:normAutofit fontScale="92500" lnSpcReduction="2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sz="2800" dirty="0"/>
              <a:t>Although the authors of the paper have a great general concept of what it is that they want to do and how it could be accomplished, they were only able to really show that it is a possibility to use, virtually streaming, online machine learning methods to predict future data.  Their methods were continuously hand tailored to show that they could be </a:t>
            </a:r>
            <a:r>
              <a:rPr lang="en-US" sz="2800" dirty="0" err="1"/>
              <a:t>succesful</a:t>
            </a:r>
            <a:r>
              <a:rPr lang="en-US" sz="2800" dirty="0"/>
              <a:t>, but the time and work put into tailoring the process did not outshine methods that deal primarily with extensive data mining.  </a:t>
            </a:r>
          </a:p>
        </p:txBody>
      </p:sp>
    </p:spTree>
    <p:extLst>
      <p:ext uri="{BB962C8B-B14F-4D97-AF65-F5344CB8AC3E}">
        <p14:creationId xmlns:p14="http://schemas.microsoft.com/office/powerpoint/2010/main" val="251408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 Based </a:t>
            </a:r>
            <a:r>
              <a:rPr lang="en-US" dirty="0" err="1"/>
              <a:t>Statstream</a:t>
            </a:r>
            <a:endParaRPr lang="en-US" dirty="0"/>
          </a:p>
        </p:txBody>
      </p:sp>
      <p:sp>
        <p:nvSpPr>
          <p:cNvPr id="3" name="Content Placeholder 2"/>
          <p:cNvSpPr>
            <a:spLocks noGrp="1"/>
          </p:cNvSpPr>
          <p:nvPr>
            <p:ph idx="1"/>
          </p:nvPr>
        </p:nvSpPr>
        <p:spPr/>
        <p:txBody>
          <a:bodyPr>
            <a:normAutofit fontScale="92500" lnSpcReduction="20000"/>
          </a:bodyPr>
          <a:lstStyle/>
          <a:p>
            <a:r>
              <a:rPr lang="en-US" dirty="0"/>
              <a:t>Extension of DFT based </a:t>
            </a:r>
            <a:r>
              <a:rPr lang="en-US" dirty="0" err="1"/>
              <a:t>Statstream</a:t>
            </a:r>
            <a:endParaRPr lang="en-US" dirty="0"/>
          </a:p>
          <a:p>
            <a:r>
              <a:rPr lang="en-US" dirty="0"/>
              <a:t>High Dimensional Data Points are reduced to Low Dimensional Data Points while preserving the norm within a factor.  This is done using </a:t>
            </a:r>
            <a:r>
              <a:rPr lang="en-US" dirty="0" err="1"/>
              <a:t>Statstream</a:t>
            </a:r>
            <a:r>
              <a:rPr lang="en-US" dirty="0"/>
              <a:t>. </a:t>
            </a:r>
          </a:p>
          <a:p>
            <a:r>
              <a:rPr lang="en-US" dirty="0"/>
              <a:t>During the process </a:t>
            </a:r>
            <a:r>
              <a:rPr lang="en-US" dirty="0" err="1"/>
              <a:t>Statstream</a:t>
            </a:r>
            <a:r>
              <a:rPr lang="en-US" dirty="0"/>
              <a:t> computes a </a:t>
            </a:r>
            <a:r>
              <a:rPr lang="en-US" u="sng" dirty="0"/>
              <a:t>synopsis vector</a:t>
            </a:r>
            <a:r>
              <a:rPr lang="en-US" dirty="0"/>
              <a:t> for each time series</a:t>
            </a:r>
          </a:p>
          <a:p>
            <a:r>
              <a:rPr lang="en-US" dirty="0"/>
              <a:t>The synopsis vector is used to filter out uncorrelated time series pairs</a:t>
            </a:r>
          </a:p>
          <a:p>
            <a:r>
              <a:rPr lang="en-US" dirty="0"/>
              <a:t>After synopsis filtering the correlation will be verified using the full time series against the surviving correlated pairs.</a:t>
            </a:r>
          </a:p>
        </p:txBody>
      </p:sp>
    </p:spTree>
    <p:extLst>
      <p:ext uri="{BB962C8B-B14F-4D97-AF65-F5344CB8AC3E}">
        <p14:creationId xmlns:p14="http://schemas.microsoft.com/office/powerpoint/2010/main" val="2352311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2114584"/>
            <a:ext cx="7612063" cy="1362075"/>
          </a:xfrm>
        </p:spPr>
        <p:txBody>
          <a:bodyPr/>
          <a:lstStyle/>
          <a:p>
            <a:r>
              <a:rPr lang="en-US" dirty="0"/>
              <a:t>References</a:t>
            </a:r>
          </a:p>
        </p:txBody>
      </p:sp>
      <p:sp>
        <p:nvSpPr>
          <p:cNvPr id="3" name="Text Placeholder 2"/>
          <p:cNvSpPr>
            <a:spLocks noGrp="1"/>
          </p:cNvSpPr>
          <p:nvPr>
            <p:ph type="body" idx="1"/>
          </p:nvPr>
        </p:nvSpPr>
        <p:spPr/>
        <p:txBody>
          <a:bodyPr/>
          <a:lstStyle/>
          <a:p>
            <a:pPr algn="l"/>
            <a:r>
              <a:rPr lang="en-US" dirty="0" err="1"/>
              <a:t>Shasha</a:t>
            </a:r>
            <a:r>
              <a:rPr lang="en-US" dirty="0"/>
              <a:t>, Dennis. </a:t>
            </a:r>
            <a:r>
              <a:rPr lang="en-US" i="1" dirty="0"/>
              <a:t>Online Machine Learning Algorithms For Currency Exchange Prediction</a:t>
            </a:r>
            <a:r>
              <a:rPr lang="en-US" dirty="0"/>
              <a:t>. NYU CS Technical Report. 2013.</a:t>
            </a:r>
          </a:p>
        </p:txBody>
      </p:sp>
    </p:spTree>
    <p:extLst>
      <p:ext uri="{BB962C8B-B14F-4D97-AF65-F5344CB8AC3E}">
        <p14:creationId xmlns:p14="http://schemas.microsoft.com/office/powerpoint/2010/main" val="220754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418025"/>
            <a:ext cx="3250360" cy="1285956"/>
          </a:xfrm>
        </p:spPr>
        <p:txBody>
          <a:bodyPr/>
          <a:lstStyle/>
          <a:p>
            <a:r>
              <a:rPr lang="en-US" sz="4000" dirty="0"/>
              <a:t>The Goal of </a:t>
            </a:r>
            <a:r>
              <a:rPr lang="en-US" sz="4000" dirty="0" err="1"/>
              <a:t>Statstream</a:t>
            </a:r>
            <a:endParaRPr lang="en-US" dirty="0"/>
          </a:p>
        </p:txBody>
      </p:sp>
      <p:sp>
        <p:nvSpPr>
          <p:cNvPr id="3" name="Content Placeholder 2"/>
          <p:cNvSpPr>
            <a:spLocks noGrp="1"/>
          </p:cNvSpPr>
          <p:nvPr>
            <p:ph idx="1"/>
          </p:nvPr>
        </p:nvSpPr>
        <p:spPr>
          <a:xfrm>
            <a:off x="4495800" y="431255"/>
            <a:ext cx="4472926" cy="5886450"/>
          </a:xfrm>
        </p:spPr>
        <p:txBody>
          <a:bodyPr>
            <a:normAutofit fontScale="92500" lnSpcReduction="20000"/>
          </a:bodyPr>
          <a:lstStyle/>
          <a:p>
            <a:r>
              <a:rPr lang="en-US" u="sng" dirty="0"/>
              <a:t>Synchronous Correlation</a:t>
            </a:r>
            <a:r>
              <a:rPr lang="en-US" dirty="0"/>
              <a:t>:  Given N</a:t>
            </a:r>
            <a:r>
              <a:rPr lang="en-US" baseline="-25000" dirty="0"/>
              <a:t>s</a:t>
            </a:r>
            <a:r>
              <a:rPr lang="en-US" dirty="0"/>
              <a:t> streams, a start time </a:t>
            </a:r>
            <a:r>
              <a:rPr lang="en-US" i="1" dirty="0" err="1"/>
              <a:t>t</a:t>
            </a:r>
            <a:r>
              <a:rPr lang="en-US" i="1" baseline="-25000" dirty="0" err="1"/>
              <a:t>start</a:t>
            </a:r>
            <a:r>
              <a:rPr lang="en-US" i="1" baseline="-25000" dirty="0"/>
              <a:t>,</a:t>
            </a:r>
            <a:r>
              <a:rPr lang="en-US" i="1" dirty="0"/>
              <a:t> </a:t>
            </a:r>
            <a:r>
              <a:rPr lang="en-US" dirty="0"/>
              <a:t>and a window size </a:t>
            </a:r>
            <a:r>
              <a:rPr lang="en-US" i="1" dirty="0"/>
              <a:t>w</a:t>
            </a:r>
            <a:r>
              <a:rPr lang="en-US" dirty="0"/>
              <a:t>, for each window, W, of size </a:t>
            </a:r>
            <a:r>
              <a:rPr lang="en-US" i="1" dirty="0"/>
              <a:t> w</a:t>
            </a:r>
            <a:r>
              <a:rPr lang="en-US" dirty="0"/>
              <a:t>, all pairs of streams </a:t>
            </a:r>
            <a:r>
              <a:rPr lang="en-US" i="1" dirty="0"/>
              <a:t>S1 &amp; S2</a:t>
            </a:r>
            <a:r>
              <a:rPr lang="en-US" dirty="0"/>
              <a:t> such that </a:t>
            </a:r>
            <a:r>
              <a:rPr lang="en-US" i="1" dirty="0"/>
              <a:t>S1</a:t>
            </a:r>
            <a:r>
              <a:rPr lang="en-US" dirty="0"/>
              <a:t> during time window W is highly correlated with </a:t>
            </a:r>
            <a:r>
              <a:rPr lang="en-US" i="1" dirty="0"/>
              <a:t>S2</a:t>
            </a:r>
            <a:r>
              <a:rPr lang="en-US" dirty="0"/>
              <a:t> during the same window.</a:t>
            </a:r>
          </a:p>
          <a:p>
            <a:r>
              <a:rPr lang="en-US" u="sng" dirty="0"/>
              <a:t>Asynchronous Correlation</a:t>
            </a:r>
            <a:r>
              <a:rPr lang="en-US" dirty="0"/>
              <a:t>:  Allows shifts in time.  Given </a:t>
            </a:r>
            <a:r>
              <a:rPr lang="en-US" i="1" dirty="0"/>
              <a:t>N</a:t>
            </a:r>
            <a:r>
              <a:rPr lang="en-US" i="1" baseline="-25000" dirty="0"/>
              <a:t>s</a:t>
            </a:r>
            <a:r>
              <a:rPr lang="en-US" dirty="0"/>
              <a:t> streams in windows size </a:t>
            </a:r>
            <a:r>
              <a:rPr lang="en-US" i="1" dirty="0"/>
              <a:t>w,</a:t>
            </a:r>
            <a:r>
              <a:rPr lang="en-US" dirty="0"/>
              <a:t> find all the windows W1 &amp; W2 where |W1| = |W2|= </a:t>
            </a:r>
            <a:r>
              <a:rPr lang="en-US" i="1" dirty="0"/>
              <a:t>w</a:t>
            </a:r>
            <a:r>
              <a:rPr lang="en-US" dirty="0"/>
              <a:t> and all pairs of streams </a:t>
            </a:r>
            <a:r>
              <a:rPr lang="en-US" i="1" dirty="0"/>
              <a:t>S1 &amp; S2</a:t>
            </a:r>
            <a:r>
              <a:rPr lang="en-US" dirty="0"/>
              <a:t> such that </a:t>
            </a:r>
            <a:r>
              <a:rPr lang="en-US" i="1" dirty="0"/>
              <a:t>S1</a:t>
            </a:r>
            <a:r>
              <a:rPr lang="en-US" dirty="0"/>
              <a:t> during W1 is highly correlated with </a:t>
            </a:r>
            <a:r>
              <a:rPr lang="en-US" i="1" dirty="0"/>
              <a:t>S2</a:t>
            </a:r>
            <a:r>
              <a:rPr lang="en-US" dirty="0"/>
              <a:t> during W2.  Therefore a </a:t>
            </a:r>
            <a:r>
              <a:rPr lang="en-US" i="1" dirty="0"/>
              <a:t>correlation</a:t>
            </a:r>
            <a:r>
              <a:rPr lang="en-US" dirty="0"/>
              <a:t> of </a:t>
            </a:r>
            <a:r>
              <a:rPr lang="en-US" i="1" dirty="0"/>
              <a:t>pairs</a:t>
            </a:r>
            <a:r>
              <a:rPr lang="en-US" dirty="0"/>
              <a:t> in </a:t>
            </a:r>
            <a:r>
              <a:rPr lang="en-US" i="1" dirty="0"/>
              <a:t>stream(s)</a:t>
            </a:r>
            <a:r>
              <a:rPr lang="en-US" dirty="0"/>
              <a:t> over a </a:t>
            </a:r>
            <a:r>
              <a:rPr lang="en-US" i="1" dirty="0"/>
              <a:t>moving window</a:t>
            </a:r>
            <a:r>
              <a:rPr lang="en-US" dirty="0"/>
              <a:t>.  </a:t>
            </a:r>
          </a:p>
        </p:txBody>
      </p:sp>
      <p:sp>
        <p:nvSpPr>
          <p:cNvPr id="4" name="Text Placeholder 3"/>
          <p:cNvSpPr>
            <a:spLocks noGrp="1"/>
          </p:cNvSpPr>
          <p:nvPr>
            <p:ph type="body" sz="half" idx="2"/>
          </p:nvPr>
        </p:nvSpPr>
        <p:spPr/>
        <p:txBody>
          <a:bodyPr/>
          <a:lstStyle/>
          <a:p>
            <a:r>
              <a:rPr lang="en-US" sz="2800" dirty="0"/>
              <a:t>“To find correlation over windows from the same or different streams on synchronous and asynchronous (lagged) variations”</a:t>
            </a:r>
          </a:p>
        </p:txBody>
      </p:sp>
    </p:spTree>
    <p:extLst>
      <p:ext uri="{BB962C8B-B14F-4D97-AF65-F5344CB8AC3E}">
        <p14:creationId xmlns:p14="http://schemas.microsoft.com/office/powerpoint/2010/main" val="3353272492"/>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4034</TotalTime>
  <Words>6501</Words>
  <Application>Microsoft Office PowerPoint</Application>
  <PresentationFormat>On-screen Show (4:3)</PresentationFormat>
  <Paragraphs>350</Paragraphs>
  <Slides>80</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Book Antiqua</vt:lpstr>
      <vt:lpstr>Calibri</vt:lpstr>
      <vt:lpstr>Wingdings 2</vt:lpstr>
      <vt:lpstr>Habitat</vt:lpstr>
      <vt:lpstr>Online Machine Learning Algorithms for Currency Exchange Prediction</vt:lpstr>
      <vt:lpstr>Average Data Generated</vt:lpstr>
      <vt:lpstr>"Fourth Paradigm” of Science</vt:lpstr>
      <vt:lpstr>Purpose</vt:lpstr>
      <vt:lpstr>Streaming Frameworks</vt:lpstr>
      <vt:lpstr>STATSTREAM </vt:lpstr>
      <vt:lpstr>Discrete Fourier Transform  (DFT)</vt:lpstr>
      <vt:lpstr>Sketch Based Statstream</vt:lpstr>
      <vt:lpstr>The Goal of Statstream</vt:lpstr>
      <vt:lpstr>Time Series:   Cooperative vs. Uncooperative</vt:lpstr>
      <vt:lpstr>Cooperative vs. Uncooperative</vt:lpstr>
      <vt:lpstr>Sketch Based Statstream for Financial Data</vt:lpstr>
      <vt:lpstr>Sketch Based Statstream FEATURES</vt:lpstr>
      <vt:lpstr>Time Perception in Statstream</vt:lpstr>
      <vt:lpstr>Sketch Implementation in Statstream</vt:lpstr>
      <vt:lpstr>Sketch Implementation in Statstream</vt:lpstr>
      <vt:lpstr>Sketch Implementation in Statstream</vt:lpstr>
      <vt:lpstr>Sketch Implementation in Statstream</vt:lpstr>
      <vt:lpstr>Sketch Vector Partitioning Visual</vt:lpstr>
      <vt:lpstr>Sketch Implementation in Statstream</vt:lpstr>
      <vt:lpstr>Sketch Implementation in Statstream</vt:lpstr>
      <vt:lpstr>Sketch Implementation in Statstream</vt:lpstr>
      <vt:lpstr>Statsream Renewed</vt:lpstr>
      <vt:lpstr>Online Machine Learning </vt:lpstr>
      <vt:lpstr>Machine Learning in Finance</vt:lpstr>
      <vt:lpstr>Investment Option Background</vt:lpstr>
      <vt:lpstr>Investment Option Background</vt:lpstr>
      <vt:lpstr>Investment Option Background</vt:lpstr>
      <vt:lpstr>Investment Option Background</vt:lpstr>
      <vt:lpstr>Investment Option Background</vt:lpstr>
      <vt:lpstr>Investment Option Background:  FOREX</vt:lpstr>
      <vt:lpstr>Investment Option Background:  FOREX</vt:lpstr>
      <vt:lpstr>Investment Option Background:  FOREX</vt:lpstr>
      <vt:lpstr>FOREX</vt:lpstr>
      <vt:lpstr>FOREX</vt:lpstr>
      <vt:lpstr>Supervised and Unsupervised Machine Learning</vt:lpstr>
      <vt:lpstr>Gradient Descent There are two main types:</vt:lpstr>
      <vt:lpstr>Batch Gradient Descent</vt:lpstr>
      <vt:lpstr>Stochastic Gradient Descent</vt:lpstr>
      <vt:lpstr>Stochastic Gradient Descent (SGD)</vt:lpstr>
      <vt:lpstr>Stochastic Gradient Descent (SGD)</vt:lpstr>
      <vt:lpstr>Stochastic Gradient Descent (SGD)</vt:lpstr>
      <vt:lpstr>Predicting The Future of Fincancial Data in Real Time</vt:lpstr>
      <vt:lpstr>Predicting The Future of Fincancial Data in Real Time</vt:lpstr>
      <vt:lpstr>LearnStream</vt:lpstr>
      <vt:lpstr>Sliding Window Stochastic Gradient Descent</vt:lpstr>
      <vt:lpstr>Sliding Window Stochastic Gradient Descent</vt:lpstr>
      <vt:lpstr>Warm Start Sliding Window Stochastic Gradient Descent</vt:lpstr>
      <vt:lpstr>Sliding Window Stochastic Gradient Descent</vt:lpstr>
      <vt:lpstr>Exponential Random Picking Stochastic Gradient Descent</vt:lpstr>
      <vt:lpstr>Experimental Results</vt:lpstr>
      <vt:lpstr>FOREX Data Sets</vt:lpstr>
      <vt:lpstr>FOREX Data Sets</vt:lpstr>
      <vt:lpstr>Individual Household Electric Power Consumption Data Set</vt:lpstr>
      <vt:lpstr>Individual Household Electric Power Consumption Data Set</vt:lpstr>
      <vt:lpstr>Individual Household Electric Power Consumption Data Set</vt:lpstr>
      <vt:lpstr>Error Reporting</vt:lpstr>
      <vt:lpstr>Mean Squared Error (MSE)</vt:lpstr>
      <vt:lpstr>Explained Variance Score</vt:lpstr>
      <vt:lpstr>R2 Score, the Coefficient of Determination</vt:lpstr>
      <vt:lpstr>Parameter Tuning</vt:lpstr>
      <vt:lpstr>Parameter Tuning</vt:lpstr>
      <vt:lpstr>Parameter Tuning</vt:lpstr>
      <vt:lpstr>Parameter Tuning</vt:lpstr>
      <vt:lpstr>Parameter Tuning</vt:lpstr>
      <vt:lpstr>Results</vt:lpstr>
      <vt:lpstr>Results</vt:lpstr>
      <vt:lpstr>Results</vt:lpstr>
      <vt:lpstr>Results</vt:lpstr>
      <vt:lpstr>Results</vt:lpstr>
      <vt:lpstr>Spread Based Trading</vt:lpstr>
      <vt:lpstr>Results</vt:lpstr>
      <vt:lpstr>PowerPoint Presentation</vt:lpstr>
      <vt:lpstr>PowerPoint Presentation</vt:lpstr>
      <vt:lpstr>Results</vt:lpstr>
      <vt:lpstr>Results</vt:lpstr>
      <vt:lpstr>Results</vt:lpstr>
      <vt:lpstr>Results</vt:lpstr>
      <vt:lpstr>Conclusion</vt:lpstr>
      <vt:lpstr>References</vt:lpstr>
    </vt:vector>
  </TitlesOfParts>
  <Company>Jason 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Machine Learning Algorithms for Currency Exchange Preditiction</dc:title>
  <dc:creator>Jason Arrabito</dc:creator>
  <cp:lastModifiedBy>Arrabito, Jason J</cp:lastModifiedBy>
  <cp:revision>92</cp:revision>
  <dcterms:created xsi:type="dcterms:W3CDTF">2015-04-24T14:09:10Z</dcterms:created>
  <dcterms:modified xsi:type="dcterms:W3CDTF">2019-01-15T19:41:04Z</dcterms:modified>
</cp:coreProperties>
</file>